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51"/>
  </p:notesMasterIdLst>
  <p:sldIdLst>
    <p:sldId id="277" r:id="rId2"/>
    <p:sldId id="270" r:id="rId3"/>
    <p:sldId id="330" r:id="rId4"/>
    <p:sldId id="362" r:id="rId5"/>
    <p:sldId id="344" r:id="rId6"/>
    <p:sldId id="345" r:id="rId7"/>
    <p:sldId id="341" r:id="rId8"/>
    <p:sldId id="346" r:id="rId9"/>
    <p:sldId id="347" r:id="rId10"/>
    <p:sldId id="333" r:id="rId11"/>
    <p:sldId id="369" r:id="rId12"/>
    <p:sldId id="374" r:id="rId13"/>
    <p:sldId id="332" r:id="rId14"/>
    <p:sldId id="335" r:id="rId15"/>
    <p:sldId id="336" r:id="rId16"/>
    <p:sldId id="379" r:id="rId17"/>
    <p:sldId id="342" r:id="rId18"/>
    <p:sldId id="394" r:id="rId19"/>
    <p:sldId id="286" r:id="rId20"/>
    <p:sldId id="287" r:id="rId21"/>
    <p:sldId id="390" r:id="rId22"/>
    <p:sldId id="391" r:id="rId23"/>
    <p:sldId id="392" r:id="rId24"/>
    <p:sldId id="296" r:id="rId25"/>
    <p:sldId id="386" r:id="rId26"/>
    <p:sldId id="280" r:id="rId27"/>
    <p:sldId id="300" r:id="rId28"/>
    <p:sldId id="393" r:id="rId29"/>
    <p:sldId id="302" r:id="rId30"/>
    <p:sldId id="303" r:id="rId31"/>
    <p:sldId id="304" r:id="rId32"/>
    <p:sldId id="306" r:id="rId33"/>
    <p:sldId id="308" r:id="rId34"/>
    <p:sldId id="309" r:id="rId35"/>
    <p:sldId id="312" r:id="rId36"/>
    <p:sldId id="313" r:id="rId37"/>
    <p:sldId id="366" r:id="rId38"/>
    <p:sldId id="318" r:id="rId39"/>
    <p:sldId id="319" r:id="rId40"/>
    <p:sldId id="320" r:id="rId41"/>
    <p:sldId id="322" r:id="rId42"/>
    <p:sldId id="326" r:id="rId43"/>
    <p:sldId id="327" r:id="rId44"/>
    <p:sldId id="328" r:id="rId45"/>
    <p:sldId id="323" r:id="rId46"/>
    <p:sldId id="324" r:id="rId47"/>
    <p:sldId id="325" r:id="rId48"/>
    <p:sldId id="329" r:id="rId49"/>
    <p:sldId id="276" r:id="rId50"/>
  </p:sldIdLst>
  <p:sldSz cx="9144000" cy="6858000" type="screen4x3"/>
  <p:notesSz cx="6807200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A0000"/>
    <a:srgbClr val="0A0A0A"/>
    <a:srgbClr val="00A44A"/>
    <a:srgbClr val="FF8585"/>
    <a:srgbClr val="960000"/>
    <a:srgbClr val="131313"/>
    <a:srgbClr val="151515"/>
    <a:srgbClr val="1D1D1D"/>
    <a:srgbClr val="000000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26" autoAdjust="0"/>
    <p:restoredTop sz="94388" autoAdjust="0"/>
  </p:normalViewPr>
  <p:slideViewPr>
    <p:cSldViewPr showGuides="1">
      <p:cViewPr>
        <p:scale>
          <a:sx n="75" d="100"/>
          <a:sy n="75" d="100"/>
        </p:scale>
        <p:origin x="-1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856"/>
    </p:cViewPr>
  </p:sorterViewPr>
  <p:notesViewPr>
    <p:cSldViewPr showGuides="1">
      <p:cViewPr varScale="1">
        <p:scale>
          <a:sx n="74" d="100"/>
          <a:sy n="74" d="100"/>
        </p:scale>
        <p:origin x="-1542" y="-108"/>
      </p:cViewPr>
      <p:guideLst>
        <p:guide orient="horz" pos="3131"/>
        <p:guide pos="214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image" Target="../media/image1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434200-A8E9-48D2-A819-8C2A961EABC9}" type="doc">
      <dgm:prSet loTypeId="urn:microsoft.com/office/officeart/2005/8/layout/vList4#5" loCatId="list" qsTypeId="urn:microsoft.com/office/officeart/2005/8/quickstyle/3d1" qsCatId="3D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th-TH"/>
        </a:p>
      </dgm:t>
    </dgm:pt>
    <dgm:pt modelId="{A77BE452-6D93-4F53-8B64-5A90BCB9750D}">
      <dgm:prSet phldrT="[Text]" custT="1"/>
      <dgm:spPr>
        <a:xfrm>
          <a:off x="155212" y="143745"/>
          <a:ext cx="5296671" cy="1156402"/>
        </a:xfrm>
        <a:solidFill>
          <a:srgbClr val="1640B6">
            <a:lumMod val="75000"/>
          </a:srgb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th-TH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    การพัฒนาสายพันธุ์ปาล์มน้ำมัน</a:t>
          </a:r>
        </a:p>
        <a:p>
          <a:pPr algn="ctr"/>
          <a:r>
            <a:rPr lang="th-TH" sz="1400" b="1" u="sng" dirty="0" smtClean="0">
              <a:solidFill>
                <a:srgbClr val="FFFF00"/>
              </a:solidFill>
              <a:latin typeface="Tahoma" pitchFamily="34" charset="0"/>
              <a:ea typeface="+mn-ea"/>
              <a:cs typeface="Tahoma" pitchFamily="34" charset="0"/>
            </a:rPr>
            <a:t>เพื่มผลผลิตจาก </a:t>
          </a:r>
          <a:r>
            <a:rPr lang="en-US" sz="1400" b="1" u="sng" dirty="0" smtClean="0">
              <a:solidFill>
                <a:srgbClr val="FFFF00"/>
              </a:solidFill>
              <a:latin typeface="Tahoma" pitchFamily="34" charset="0"/>
              <a:ea typeface="+mn-ea"/>
              <a:cs typeface="Tahoma" pitchFamily="34" charset="0"/>
            </a:rPr>
            <a:t>2.8</a:t>
          </a:r>
          <a:r>
            <a:rPr lang="th-TH" sz="1400" b="1" u="sng" dirty="0" smtClean="0">
              <a:solidFill>
                <a:srgbClr val="FFFF00"/>
              </a:solidFill>
              <a:latin typeface="Tahoma" pitchFamily="34" charset="0"/>
              <a:ea typeface="+mn-ea"/>
              <a:cs typeface="Tahoma" pitchFamily="34" charset="0"/>
            </a:rPr>
            <a:t>ตัน/ไร่ เป็น</a:t>
          </a:r>
          <a:r>
            <a:rPr lang="en-US" sz="1400" b="1" u="sng" dirty="0" smtClean="0">
              <a:solidFill>
                <a:srgbClr val="FFFF00"/>
              </a:solidFill>
              <a:latin typeface="Tahoma" pitchFamily="34" charset="0"/>
              <a:ea typeface="+mn-ea"/>
              <a:cs typeface="Tahoma" pitchFamily="34" charset="0"/>
            </a:rPr>
            <a:t> 5 </a:t>
          </a:r>
          <a:r>
            <a:rPr lang="th-TH" sz="1400" b="1" u="sng" dirty="0" smtClean="0">
              <a:solidFill>
                <a:srgbClr val="FFFF00"/>
              </a:solidFill>
              <a:latin typeface="Tahoma" pitchFamily="34" charset="0"/>
              <a:ea typeface="+mn-ea"/>
              <a:cs typeface="Tahoma" pitchFamily="34" charset="0"/>
            </a:rPr>
            <a:t>ตัน/ไร่</a:t>
          </a:r>
        </a:p>
        <a:p>
          <a:pPr algn="ctr"/>
          <a:r>
            <a:rPr lang="th-TH" sz="1400" b="1" u="sng" dirty="0" smtClean="0">
              <a:solidFill>
                <a:srgbClr val="FFFF00"/>
              </a:solidFill>
              <a:latin typeface="Tahoma" pitchFamily="34" charset="0"/>
              <a:ea typeface="+mn-ea"/>
              <a:cs typeface="Tahoma" pitchFamily="34" charset="0"/>
            </a:rPr>
            <a:t>%น้ำมัน </a:t>
          </a:r>
          <a:r>
            <a:rPr lang="en-US" sz="1400" b="1" u="sng" dirty="0" smtClean="0">
              <a:solidFill>
                <a:srgbClr val="FFFF00"/>
              </a:solidFill>
              <a:latin typeface="Tahoma" pitchFamily="34" charset="0"/>
              <a:ea typeface="+mn-ea"/>
              <a:cs typeface="Tahoma" pitchFamily="34" charset="0"/>
            </a:rPr>
            <a:t>: 17%</a:t>
          </a:r>
          <a:r>
            <a:rPr lang="th-TH" sz="1400" b="1" u="sng" dirty="0" smtClean="0">
              <a:solidFill>
                <a:srgbClr val="FFFF00"/>
              </a:solidFill>
              <a:latin typeface="Tahoma" pitchFamily="34" charset="0"/>
              <a:ea typeface="+mn-ea"/>
              <a:cs typeface="Tahoma" pitchFamily="34" charset="0"/>
            </a:rPr>
            <a:t> เป็น </a:t>
          </a:r>
          <a:r>
            <a:rPr lang="en-US" sz="1400" b="1" u="sng" dirty="0" smtClean="0">
              <a:solidFill>
                <a:srgbClr val="FFFF00"/>
              </a:solidFill>
              <a:latin typeface="Tahoma" pitchFamily="34" charset="0"/>
              <a:ea typeface="+mn-ea"/>
              <a:cs typeface="Tahoma" pitchFamily="34" charset="0"/>
            </a:rPr>
            <a:t>25%</a:t>
          </a:r>
          <a:endParaRPr lang="th-TH" sz="1400" b="1" u="sng" dirty="0">
            <a:solidFill>
              <a:srgbClr val="FFFF00"/>
            </a:solidFill>
            <a:latin typeface="Tahoma" pitchFamily="34" charset="0"/>
            <a:ea typeface="+mn-ea"/>
            <a:cs typeface="Tahoma" pitchFamily="34" charset="0"/>
          </a:endParaRPr>
        </a:p>
      </dgm:t>
    </dgm:pt>
    <dgm:pt modelId="{7EFF373E-4DEA-468E-B9A3-40C9DA21FD1E}" type="parTrans" cxnId="{C073870E-4F66-4CC9-8BC4-E38BAECAFA98}">
      <dgm:prSet/>
      <dgm:spPr/>
      <dgm:t>
        <a:bodyPr/>
        <a:lstStyle/>
        <a:p>
          <a:endParaRPr lang="th-TH" sz="24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01C9C44-90C7-4FFD-B58C-FDBED5DBFFB7}" type="sibTrans" cxnId="{C073870E-4F66-4CC9-8BC4-E38BAECAFA98}">
      <dgm:prSet/>
      <dgm:spPr/>
      <dgm:t>
        <a:bodyPr/>
        <a:lstStyle/>
        <a:p>
          <a:endParaRPr lang="th-TH" sz="24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4DBD255-511C-441C-B51B-3DC0502B19D4}">
      <dgm:prSet phldrT="[Text]" custT="1"/>
      <dgm:spPr>
        <a:xfrm>
          <a:off x="155212" y="1703279"/>
          <a:ext cx="5296671" cy="1156402"/>
        </a:xfrm>
        <a:solidFill>
          <a:srgbClr val="FFC000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th-TH" sz="16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   </a:t>
          </a:r>
          <a:r>
            <a:rPr lang="th-TH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n-ea"/>
              <a:cs typeface="Tahoma" pitchFamily="34" charset="0"/>
            </a:rPr>
            <a:t>เทคโนโลยีการสกัดน้ำมันปาล์ม</a:t>
          </a:r>
          <a:endParaRPr lang="th-TH" sz="16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+mn-ea"/>
            <a:cs typeface="Tahoma" pitchFamily="34" charset="0"/>
          </a:endParaRPr>
        </a:p>
      </dgm:t>
    </dgm:pt>
    <dgm:pt modelId="{46D443F0-1773-408D-ADC5-F4C49C2C9499}" type="parTrans" cxnId="{8D093017-0D58-4A9B-B572-3B1E14B6791B}">
      <dgm:prSet/>
      <dgm:spPr/>
      <dgm:t>
        <a:bodyPr/>
        <a:lstStyle/>
        <a:p>
          <a:endParaRPr lang="th-TH" sz="24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58D3F16-B91E-49B6-BA6C-78D9B0C7BD8A}" type="sibTrans" cxnId="{8D093017-0D58-4A9B-B572-3B1E14B6791B}">
      <dgm:prSet/>
      <dgm:spPr/>
      <dgm:t>
        <a:bodyPr/>
        <a:lstStyle/>
        <a:p>
          <a:endParaRPr lang="th-TH" sz="24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CFFE418-0E82-415F-A670-C05D2EC47576}">
      <dgm:prSet phldrT="[Text]" custT="1"/>
      <dgm:spPr>
        <a:xfrm>
          <a:off x="169221" y="3119067"/>
          <a:ext cx="5296671" cy="1447203"/>
        </a:xfrm>
        <a:solidFill>
          <a:srgbClr val="EB984D">
            <a:lumMod val="75000"/>
          </a:srgb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l"/>
          <a:r>
            <a:rPr lang="th-TH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      - การแปรรูปในอุตสาหกรรมน้ำมัน</a:t>
          </a:r>
        </a:p>
        <a:p>
          <a:r>
            <a:rPr lang="th-TH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         เพื่อการบริโภค </a:t>
          </a:r>
          <a:r>
            <a:rPr lang="en-US" sz="1400" b="1" dirty="0" err="1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Oleochemical</a:t>
          </a:r>
          <a:r>
            <a:rPr lang="en-US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 </a:t>
          </a:r>
          <a:endParaRPr lang="th-TH" sz="1400" b="1" dirty="0" smtClean="0">
            <a:solidFill>
              <a:srgbClr val="FFFFFF"/>
            </a:solidFill>
            <a:latin typeface="Tahoma" pitchFamily="34" charset="0"/>
            <a:ea typeface="+mn-ea"/>
            <a:cs typeface="Tahoma" pitchFamily="34" charset="0"/>
          </a:endParaRPr>
        </a:p>
        <a:p>
          <a:pPr algn="l"/>
          <a:r>
            <a:rPr lang="en-US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      - </a:t>
          </a:r>
          <a:r>
            <a:rPr lang="th-TH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เทคโนโลยีการผลิต</a:t>
          </a:r>
          <a:r>
            <a:rPr lang="en-US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 Biodiesel</a:t>
          </a:r>
        </a:p>
        <a:p>
          <a:pPr algn="l"/>
          <a:r>
            <a:rPr lang="en-US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      - </a:t>
          </a:r>
          <a:r>
            <a:rPr lang="th-TH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การสร้างมูลค่าเพิ่มในรูปแบบของ</a:t>
          </a:r>
        </a:p>
        <a:p>
          <a:pPr algn="l"/>
          <a:r>
            <a:rPr lang="th-TH" sz="14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         ผลิตภัณฑ์ต่างๆ จากปาล์มน้ำมัน</a:t>
          </a:r>
          <a:endParaRPr lang="th-TH" sz="1400" b="1" dirty="0">
            <a:solidFill>
              <a:srgbClr val="FFFFFF"/>
            </a:solidFill>
            <a:latin typeface="Tahoma" pitchFamily="34" charset="0"/>
            <a:ea typeface="+mn-ea"/>
            <a:cs typeface="Tahoma" pitchFamily="34" charset="0"/>
          </a:endParaRPr>
        </a:p>
      </dgm:t>
    </dgm:pt>
    <dgm:pt modelId="{CFFC7B5F-300A-4898-8ABB-2C2930853F65}" type="parTrans" cxnId="{213989CC-9298-4A72-9137-EA2C0A2A8BEE}">
      <dgm:prSet/>
      <dgm:spPr/>
      <dgm:t>
        <a:bodyPr/>
        <a:lstStyle/>
        <a:p>
          <a:endParaRPr lang="th-TH" sz="24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23D5002-8D89-4E80-BD62-CCE89DEE9F6F}" type="sibTrans" cxnId="{213989CC-9298-4A72-9137-EA2C0A2A8BEE}">
      <dgm:prSet/>
      <dgm:spPr/>
      <dgm:t>
        <a:bodyPr/>
        <a:lstStyle/>
        <a:p>
          <a:endParaRPr lang="th-TH" sz="24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64EE52A-7358-43E7-AC8A-D92EC83831B7}" type="pres">
      <dgm:prSet presAssocID="{69434200-A8E9-48D2-A819-8C2A961EAB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42DCAE4-C26B-43C5-B735-7BAB78251600}" type="pres">
      <dgm:prSet presAssocID="{A77BE452-6D93-4F53-8B64-5A90BCB9750D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3C193A4-F4EC-451A-8A0A-FC7DC1D6D679}" type="pres">
      <dgm:prSet presAssocID="{A77BE452-6D93-4F53-8B64-5A90BCB9750D}" presName="box" presStyleLbl="node1" presStyleIdx="0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ADF4186B-EF0B-41AC-887E-4734EAD153AC}" type="pres">
      <dgm:prSet presAssocID="{A77BE452-6D93-4F53-8B64-5A90BCB9750D}" presName="img" presStyleLbl="fgImgPlace1" presStyleIdx="0" presStyleCnt="3" custScaleX="180440" custScaleY="156076"/>
      <dgm:spPr>
        <a:xfrm>
          <a:off x="-155212" y="0"/>
          <a:ext cx="1911462" cy="1443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0" prstMaterial="metal">
          <a:bevelT w="88900" h="88900"/>
        </a:sp3d>
      </dgm:spPr>
      <dgm:t>
        <a:bodyPr/>
        <a:lstStyle/>
        <a:p>
          <a:endParaRPr lang="th-TH"/>
        </a:p>
      </dgm:t>
    </dgm:pt>
    <dgm:pt modelId="{AAC197CB-5706-43C9-BB4D-F05C43FD8E75}" type="pres">
      <dgm:prSet presAssocID="{A77BE452-6D93-4F53-8B64-5A90BCB9750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50686E-9BF7-4E90-8321-B0BD85C11B76}" type="pres">
      <dgm:prSet presAssocID="{E01C9C44-90C7-4FFD-B58C-FDBED5DBFFB7}" presName="spacer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5EA22D4F-5C9C-47A3-A9A4-A54E531090B5}" type="pres">
      <dgm:prSet presAssocID="{44DBD255-511C-441C-B51B-3DC0502B19D4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52C51A6A-DD63-4045-95AF-1DB5B63699F0}" type="pres">
      <dgm:prSet presAssocID="{44DBD255-511C-441C-B51B-3DC0502B19D4}" presName="box" presStyleLbl="node1" presStyleIdx="1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B313CA6B-6EF6-4A30-86AA-1D211F88531D}" type="pres">
      <dgm:prSet presAssocID="{44DBD255-511C-441C-B51B-3DC0502B19D4}" presName="img" presStyleLbl="fgImgPlace1" presStyleIdx="1" presStyleCnt="3" custScaleX="180440" custScaleY="156076"/>
      <dgm:spPr>
        <a:xfrm>
          <a:off x="-155212" y="1559533"/>
          <a:ext cx="1911462" cy="1443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0" prstMaterial="metal">
          <a:bevelT w="88900" h="88900"/>
        </a:sp3d>
      </dgm:spPr>
      <dgm:t>
        <a:bodyPr/>
        <a:lstStyle/>
        <a:p>
          <a:endParaRPr lang="th-TH"/>
        </a:p>
      </dgm:t>
    </dgm:pt>
    <dgm:pt modelId="{C0CADFC1-8888-45AE-9057-52CDF951AB84}" type="pres">
      <dgm:prSet presAssocID="{44DBD255-511C-441C-B51B-3DC0502B19D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09CA0EE-2F61-4ED4-98F6-5DA56FB47C0B}" type="pres">
      <dgm:prSet presAssocID="{058D3F16-B91E-49B6-BA6C-78D9B0C7BD8A}" presName="spacer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7332AA5-3A9C-4DC2-B450-64E5D2445112}" type="pres">
      <dgm:prSet presAssocID="{7CFFE418-0E82-415F-A670-C05D2EC47576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F0509F5-AECC-4DFE-9C5B-6330E3318831}" type="pres">
      <dgm:prSet presAssocID="{7CFFE418-0E82-415F-A670-C05D2EC47576}" presName="box" presStyleLbl="node1" presStyleIdx="2" presStyleCnt="3" custScaleY="12514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79426988-EA68-4066-834A-62A46F5BF16B}" type="pres">
      <dgm:prSet presAssocID="{7CFFE418-0E82-415F-A670-C05D2EC47576}" presName="img" presStyleLbl="fgImgPlace1" presStyleIdx="2" presStyleCnt="3" custScaleX="185730" custScaleY="156076"/>
      <dgm:spPr>
        <a:xfrm>
          <a:off x="-169221" y="3120722"/>
          <a:ext cx="1967501" cy="1443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0" prstMaterial="metal">
          <a:bevelT w="88900" h="88900"/>
        </a:sp3d>
      </dgm:spPr>
      <dgm:t>
        <a:bodyPr/>
        <a:lstStyle/>
        <a:p>
          <a:endParaRPr lang="th-TH"/>
        </a:p>
      </dgm:t>
    </dgm:pt>
    <dgm:pt modelId="{C5405E19-ADD4-45FD-8BC3-D8C289E0C535}" type="pres">
      <dgm:prSet presAssocID="{7CFFE418-0E82-415F-A670-C05D2EC4757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FC16935-8585-433A-B312-D2A6D3FAFEA2}" type="presOf" srcId="{44DBD255-511C-441C-B51B-3DC0502B19D4}" destId="{C0CADFC1-8888-45AE-9057-52CDF951AB84}" srcOrd="1" destOrd="0" presId="urn:microsoft.com/office/officeart/2005/8/layout/vList4#5"/>
    <dgm:cxn modelId="{3A45B7A5-60F5-4CA3-B8DE-B9145A9F1039}" type="presOf" srcId="{7CFFE418-0E82-415F-A670-C05D2EC47576}" destId="{1F0509F5-AECC-4DFE-9C5B-6330E3318831}" srcOrd="0" destOrd="0" presId="urn:microsoft.com/office/officeart/2005/8/layout/vList4#5"/>
    <dgm:cxn modelId="{288A62C5-574C-4417-9DCC-206A0894E177}" type="presOf" srcId="{69434200-A8E9-48D2-A819-8C2A961EABC9}" destId="{C64EE52A-7358-43E7-AC8A-D92EC83831B7}" srcOrd="0" destOrd="0" presId="urn:microsoft.com/office/officeart/2005/8/layout/vList4#5"/>
    <dgm:cxn modelId="{8D093017-0D58-4A9B-B572-3B1E14B6791B}" srcId="{69434200-A8E9-48D2-A819-8C2A961EABC9}" destId="{44DBD255-511C-441C-B51B-3DC0502B19D4}" srcOrd="1" destOrd="0" parTransId="{46D443F0-1773-408D-ADC5-F4C49C2C9499}" sibTransId="{058D3F16-B91E-49B6-BA6C-78D9B0C7BD8A}"/>
    <dgm:cxn modelId="{93060866-A541-4597-852E-725EF24FA2E7}" type="presOf" srcId="{A77BE452-6D93-4F53-8B64-5A90BCB9750D}" destId="{AAC197CB-5706-43C9-BB4D-F05C43FD8E75}" srcOrd="1" destOrd="0" presId="urn:microsoft.com/office/officeart/2005/8/layout/vList4#5"/>
    <dgm:cxn modelId="{C8733698-7995-4B11-BB15-323F1E1077BE}" type="presOf" srcId="{44DBD255-511C-441C-B51B-3DC0502B19D4}" destId="{52C51A6A-DD63-4045-95AF-1DB5B63699F0}" srcOrd="0" destOrd="0" presId="urn:microsoft.com/office/officeart/2005/8/layout/vList4#5"/>
    <dgm:cxn modelId="{D45BE531-5F20-48BB-A976-53D9AA188E2F}" type="presOf" srcId="{A77BE452-6D93-4F53-8B64-5A90BCB9750D}" destId="{13C193A4-F4EC-451A-8A0A-FC7DC1D6D679}" srcOrd="0" destOrd="0" presId="urn:microsoft.com/office/officeart/2005/8/layout/vList4#5"/>
    <dgm:cxn modelId="{C073870E-4F66-4CC9-8BC4-E38BAECAFA98}" srcId="{69434200-A8E9-48D2-A819-8C2A961EABC9}" destId="{A77BE452-6D93-4F53-8B64-5A90BCB9750D}" srcOrd="0" destOrd="0" parTransId="{7EFF373E-4DEA-468E-B9A3-40C9DA21FD1E}" sibTransId="{E01C9C44-90C7-4FFD-B58C-FDBED5DBFFB7}"/>
    <dgm:cxn modelId="{213989CC-9298-4A72-9137-EA2C0A2A8BEE}" srcId="{69434200-A8E9-48D2-A819-8C2A961EABC9}" destId="{7CFFE418-0E82-415F-A670-C05D2EC47576}" srcOrd="2" destOrd="0" parTransId="{CFFC7B5F-300A-4898-8ABB-2C2930853F65}" sibTransId="{623D5002-8D89-4E80-BD62-CCE89DEE9F6F}"/>
    <dgm:cxn modelId="{A656DB59-6877-4312-9074-95BCFC6B2138}" type="presOf" srcId="{7CFFE418-0E82-415F-A670-C05D2EC47576}" destId="{C5405E19-ADD4-45FD-8BC3-D8C289E0C535}" srcOrd="1" destOrd="0" presId="urn:microsoft.com/office/officeart/2005/8/layout/vList4#5"/>
    <dgm:cxn modelId="{74B772AD-8F16-4EA1-AF57-6ADCC902A76A}" type="presParOf" srcId="{C64EE52A-7358-43E7-AC8A-D92EC83831B7}" destId="{742DCAE4-C26B-43C5-B735-7BAB78251600}" srcOrd="0" destOrd="0" presId="urn:microsoft.com/office/officeart/2005/8/layout/vList4#5"/>
    <dgm:cxn modelId="{F7C89522-6312-45B4-9CD5-DFF27591D9F9}" type="presParOf" srcId="{742DCAE4-C26B-43C5-B735-7BAB78251600}" destId="{13C193A4-F4EC-451A-8A0A-FC7DC1D6D679}" srcOrd="0" destOrd="0" presId="urn:microsoft.com/office/officeart/2005/8/layout/vList4#5"/>
    <dgm:cxn modelId="{124E89AE-6015-491F-B655-7635A01990EB}" type="presParOf" srcId="{742DCAE4-C26B-43C5-B735-7BAB78251600}" destId="{ADF4186B-EF0B-41AC-887E-4734EAD153AC}" srcOrd="1" destOrd="0" presId="urn:microsoft.com/office/officeart/2005/8/layout/vList4#5"/>
    <dgm:cxn modelId="{81C763EC-B49A-4CD8-9108-CCC41A47A49F}" type="presParOf" srcId="{742DCAE4-C26B-43C5-B735-7BAB78251600}" destId="{AAC197CB-5706-43C9-BB4D-F05C43FD8E75}" srcOrd="2" destOrd="0" presId="urn:microsoft.com/office/officeart/2005/8/layout/vList4#5"/>
    <dgm:cxn modelId="{1F28B3DC-7213-4BEC-8C67-0DF923583763}" type="presParOf" srcId="{C64EE52A-7358-43E7-AC8A-D92EC83831B7}" destId="{C850686E-9BF7-4E90-8321-B0BD85C11B76}" srcOrd="1" destOrd="0" presId="urn:microsoft.com/office/officeart/2005/8/layout/vList4#5"/>
    <dgm:cxn modelId="{35C0685B-635B-4D3C-853B-17434F009753}" type="presParOf" srcId="{C64EE52A-7358-43E7-AC8A-D92EC83831B7}" destId="{5EA22D4F-5C9C-47A3-A9A4-A54E531090B5}" srcOrd="2" destOrd="0" presId="urn:microsoft.com/office/officeart/2005/8/layout/vList4#5"/>
    <dgm:cxn modelId="{3D435CB0-C240-4BFF-B8B5-D7B8081034DD}" type="presParOf" srcId="{5EA22D4F-5C9C-47A3-A9A4-A54E531090B5}" destId="{52C51A6A-DD63-4045-95AF-1DB5B63699F0}" srcOrd="0" destOrd="0" presId="urn:microsoft.com/office/officeart/2005/8/layout/vList4#5"/>
    <dgm:cxn modelId="{E89DB2B6-BC8D-477A-AF63-D1FF65C8AC06}" type="presParOf" srcId="{5EA22D4F-5C9C-47A3-A9A4-A54E531090B5}" destId="{B313CA6B-6EF6-4A30-86AA-1D211F88531D}" srcOrd="1" destOrd="0" presId="urn:microsoft.com/office/officeart/2005/8/layout/vList4#5"/>
    <dgm:cxn modelId="{7E09ADD3-68C5-4CAE-B59A-08FC731ECF26}" type="presParOf" srcId="{5EA22D4F-5C9C-47A3-A9A4-A54E531090B5}" destId="{C0CADFC1-8888-45AE-9057-52CDF951AB84}" srcOrd="2" destOrd="0" presId="urn:microsoft.com/office/officeart/2005/8/layout/vList4#5"/>
    <dgm:cxn modelId="{51C2049D-C8CB-4904-B4E9-0EF442C3FD2C}" type="presParOf" srcId="{C64EE52A-7358-43E7-AC8A-D92EC83831B7}" destId="{409CA0EE-2F61-4ED4-98F6-5DA56FB47C0B}" srcOrd="3" destOrd="0" presId="urn:microsoft.com/office/officeart/2005/8/layout/vList4#5"/>
    <dgm:cxn modelId="{4EFF270D-FF41-4366-8CAD-63FEBD77543F}" type="presParOf" srcId="{C64EE52A-7358-43E7-AC8A-D92EC83831B7}" destId="{87332AA5-3A9C-4DC2-B450-64E5D2445112}" srcOrd="4" destOrd="0" presId="urn:microsoft.com/office/officeart/2005/8/layout/vList4#5"/>
    <dgm:cxn modelId="{A1E3CAFF-E92A-473E-B115-857C400BC93D}" type="presParOf" srcId="{87332AA5-3A9C-4DC2-B450-64E5D2445112}" destId="{1F0509F5-AECC-4DFE-9C5B-6330E3318831}" srcOrd="0" destOrd="0" presId="urn:microsoft.com/office/officeart/2005/8/layout/vList4#5"/>
    <dgm:cxn modelId="{534E2E53-B2CD-4BD9-9909-E25B652AB18D}" type="presParOf" srcId="{87332AA5-3A9C-4DC2-B450-64E5D2445112}" destId="{79426988-EA68-4066-834A-62A46F5BF16B}" srcOrd="1" destOrd="0" presId="urn:microsoft.com/office/officeart/2005/8/layout/vList4#5"/>
    <dgm:cxn modelId="{6D9FA3C5-AF27-4C64-8CB9-DF63B02BEB48}" type="presParOf" srcId="{87332AA5-3A9C-4DC2-B450-64E5D2445112}" destId="{C5405E19-ADD4-45FD-8BC3-D8C289E0C535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E73D59-6C9A-439D-94D3-850D251B9501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th-TH"/>
        </a:p>
      </dgm:t>
    </dgm:pt>
    <dgm:pt modelId="{6CE7D0CD-71D1-47E3-A17B-8E15832F47C0}">
      <dgm:prSet phldrT="[Text]" custT="1"/>
      <dgm:spPr>
        <a:xfrm>
          <a:off x="358646" y="232417"/>
          <a:ext cx="5189724" cy="464630"/>
        </a:xfrm>
        <a:gradFill rotWithShape="0">
          <a:gsLst>
            <a:gs pos="0">
              <a:srgbClr val="143D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43D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43D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th-TH" sz="16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การรวบรวมและจัดซื้อ</a:t>
          </a:r>
          <a:endParaRPr lang="th-TH" sz="1600" b="1" dirty="0">
            <a:solidFill>
              <a:srgbClr val="FFFFFF"/>
            </a:solidFill>
            <a:latin typeface="Tahoma" pitchFamily="34" charset="0"/>
            <a:ea typeface="+mn-ea"/>
            <a:cs typeface="Tahoma" pitchFamily="34" charset="0"/>
          </a:endParaRPr>
        </a:p>
      </dgm:t>
    </dgm:pt>
    <dgm:pt modelId="{D8435F9F-1D64-4166-BF7E-E8F798CB6652}" type="parTrans" cxnId="{767D62F3-0366-4CDD-A4A2-EA92864F944E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4893B3D-7CF6-48E6-B683-4EB8613A2F0E}" type="sibTrans" cxnId="{767D62F3-0366-4CDD-A4A2-EA92864F944E}">
      <dgm:prSet/>
      <dgm:spPr>
        <a:xfrm>
          <a:off x="-5777171" y="-884761"/>
          <a:ext cx="6882091" cy="6882091"/>
        </a:xfrm>
        <a:noFill/>
        <a:ln w="25400" cap="flat" cmpd="sng" algn="ctr">
          <a:solidFill>
            <a:srgbClr val="143D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98CE431-BC85-4EEB-8010-7FD142E1C44B}">
      <dgm:prSet phldrT="[Text]" custT="1"/>
      <dgm:spPr>
        <a:xfrm>
          <a:off x="779410" y="929771"/>
          <a:ext cx="4768960" cy="464630"/>
        </a:xfrm>
        <a:gradFill rotWithShape="0">
          <a:gsLst>
            <a:gs pos="0">
              <a:srgbClr val="143D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43D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43D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th-TH" sz="16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การจัดการวัตถุดิบและแปรรูป</a:t>
          </a:r>
          <a:endParaRPr lang="th-TH" sz="1600" b="1" dirty="0">
            <a:solidFill>
              <a:srgbClr val="FFFFFF"/>
            </a:solidFill>
            <a:latin typeface="Tahoma" pitchFamily="34" charset="0"/>
            <a:ea typeface="+mn-ea"/>
            <a:cs typeface="Tahoma" pitchFamily="34" charset="0"/>
          </a:endParaRPr>
        </a:p>
      </dgm:t>
    </dgm:pt>
    <dgm:pt modelId="{36197988-36AC-48B1-AA0C-D443AAAB037B}" type="parTrans" cxnId="{EE53B462-F33C-4ACB-92C2-A8662DC6CB4C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65F6297-D97F-4001-A3C2-39022F5D1FAF}" type="sibTrans" cxnId="{EE53B462-F33C-4ACB-92C2-A8662DC6CB4C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F6B2342-0970-416B-8043-732532D2EF63}">
      <dgm:prSet phldrT="[Text]" custT="1"/>
      <dgm:spPr>
        <a:xfrm>
          <a:off x="1083608" y="2323968"/>
          <a:ext cx="4464762" cy="464630"/>
        </a:xfrm>
        <a:gradFill rotWithShape="0">
          <a:gsLst>
            <a:gs pos="0">
              <a:srgbClr val="143D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43D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43D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th-TH" sz="16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การตลาดภายในและต่างประเทศ</a:t>
          </a:r>
          <a:endParaRPr lang="th-TH" sz="1600" b="1" dirty="0">
            <a:solidFill>
              <a:srgbClr val="FFFFFF"/>
            </a:solidFill>
            <a:latin typeface="Tahoma" pitchFamily="34" charset="0"/>
            <a:ea typeface="+mn-ea"/>
            <a:cs typeface="Tahoma" pitchFamily="34" charset="0"/>
          </a:endParaRPr>
        </a:p>
      </dgm:t>
    </dgm:pt>
    <dgm:pt modelId="{ABF88B46-C680-462C-AF5C-8657964D86D0}" type="parTrans" cxnId="{1BD3308B-7B2F-46F6-84BB-63F7F0521E55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9CF3A31-0D5B-4845-AE61-8E200FBEC4DD}" type="sibTrans" cxnId="{1BD3308B-7B2F-46F6-84BB-63F7F0521E55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F7E9450-9C29-4731-B5E0-B7B5C8E4E018}">
      <dgm:prSet custT="1"/>
      <dgm:spPr>
        <a:xfrm>
          <a:off x="1009987" y="1626614"/>
          <a:ext cx="4538383" cy="464630"/>
        </a:xfrm>
        <a:gradFill rotWithShape="0">
          <a:gsLst>
            <a:gs pos="0">
              <a:srgbClr val="143D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43D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43D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th-TH" sz="16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การบริหารจัดการคลังสินค้าและการขนส่ง</a:t>
          </a:r>
          <a:endParaRPr lang="th-TH" sz="1600" b="1" dirty="0">
            <a:solidFill>
              <a:srgbClr val="FFFFFF"/>
            </a:solidFill>
            <a:latin typeface="Tahoma" pitchFamily="34" charset="0"/>
            <a:ea typeface="+mn-ea"/>
            <a:cs typeface="Tahoma" pitchFamily="34" charset="0"/>
          </a:endParaRPr>
        </a:p>
      </dgm:t>
    </dgm:pt>
    <dgm:pt modelId="{F84DD4F0-AACE-406C-AD75-BAAD0F8210F4}" type="parTrans" cxnId="{4498DF02-747C-419C-A8CD-C71160643150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848E2A3-F627-464A-B854-B3C56D889096}" type="sibTrans" cxnId="{4498DF02-747C-419C-A8CD-C71160643150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33CFB42-DCCF-4842-A072-107FD6687D37}">
      <dgm:prSet custT="1"/>
      <dgm:spPr>
        <a:xfrm>
          <a:off x="1009987" y="3021323"/>
          <a:ext cx="4538383" cy="464630"/>
        </a:xfrm>
        <a:gradFill rotWithShape="0">
          <a:gsLst>
            <a:gs pos="0">
              <a:srgbClr val="143D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43D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43D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th-TH" sz="16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การสื่อสารและประชาสัมพันธ์</a:t>
          </a:r>
          <a:endParaRPr lang="th-TH" sz="1600" b="1" dirty="0">
            <a:solidFill>
              <a:srgbClr val="FFFFFF"/>
            </a:solidFill>
            <a:latin typeface="Tahoma" pitchFamily="34" charset="0"/>
            <a:ea typeface="+mn-ea"/>
            <a:cs typeface="Tahoma" pitchFamily="34" charset="0"/>
          </a:endParaRPr>
        </a:p>
      </dgm:t>
    </dgm:pt>
    <dgm:pt modelId="{55E320B0-3293-4B2C-A70A-028A18E0437C}" type="parTrans" cxnId="{106B5802-091B-40C8-942E-CA06E51D6AA7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CE54D2B-359F-4188-81D3-450EECE35588}" type="sibTrans" cxnId="{106B5802-091B-40C8-942E-CA06E51D6AA7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62E588A-0F27-46F5-B5D4-5A11E9515136}">
      <dgm:prSet custT="1"/>
      <dgm:spPr>
        <a:xfrm>
          <a:off x="779410" y="3718166"/>
          <a:ext cx="4768960" cy="464630"/>
        </a:xfrm>
        <a:gradFill rotWithShape="0">
          <a:gsLst>
            <a:gs pos="0">
              <a:srgbClr val="143D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43D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43D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th-TH" sz="16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การบัญชีและการเงิน</a:t>
          </a:r>
          <a:endParaRPr lang="th-TH" sz="1600" b="1" dirty="0">
            <a:solidFill>
              <a:srgbClr val="FFFFFF"/>
            </a:solidFill>
            <a:latin typeface="Tahoma" pitchFamily="34" charset="0"/>
            <a:ea typeface="+mn-ea"/>
            <a:cs typeface="Tahoma" pitchFamily="34" charset="0"/>
          </a:endParaRPr>
        </a:p>
      </dgm:t>
    </dgm:pt>
    <dgm:pt modelId="{0EFAC0F2-54A9-41C1-8480-49B93EF8816B}" type="parTrans" cxnId="{C2766DAF-FFA9-4444-8DD8-3D38C474AD00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55D10EE-3E87-4184-BB53-C0FA2F5E9848}" type="sibTrans" cxnId="{C2766DAF-FFA9-4444-8DD8-3D38C474AD00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477543F-CE4D-4C6A-A1D2-49D3ACD83D6F}">
      <dgm:prSet custT="1"/>
      <dgm:spPr>
        <a:xfrm>
          <a:off x="358646" y="4415520"/>
          <a:ext cx="5189724" cy="464630"/>
        </a:xfrm>
        <a:gradFill rotWithShape="0">
          <a:gsLst>
            <a:gs pos="0">
              <a:srgbClr val="143D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143D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143D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th-TH" sz="1600" b="1" dirty="0" smtClean="0">
              <a:solidFill>
                <a:srgbClr val="FFFFFF"/>
              </a:solidFill>
              <a:latin typeface="Tahoma" pitchFamily="34" charset="0"/>
              <a:ea typeface="+mn-ea"/>
              <a:cs typeface="Tahoma" pitchFamily="34" charset="0"/>
            </a:rPr>
            <a:t>การจัดการองค์การและบุคลากร</a:t>
          </a:r>
          <a:endParaRPr lang="th-TH" sz="1600" b="1" dirty="0">
            <a:solidFill>
              <a:srgbClr val="FFFFFF"/>
            </a:solidFill>
            <a:latin typeface="Tahoma" pitchFamily="34" charset="0"/>
            <a:ea typeface="+mn-ea"/>
            <a:cs typeface="Tahoma" pitchFamily="34" charset="0"/>
          </a:endParaRPr>
        </a:p>
      </dgm:t>
    </dgm:pt>
    <dgm:pt modelId="{C320BC3C-3FDB-4034-B9F0-C88593DEA4B1}" type="parTrans" cxnId="{C808971E-7BD4-43C7-A90F-C1149B267DDC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1590426-C24C-48D2-B886-67012B1D810F}" type="sibTrans" cxnId="{C808971E-7BD4-43C7-A90F-C1149B267DDC}">
      <dgm:prSet/>
      <dgm:spPr/>
      <dgm:t>
        <a:bodyPr/>
        <a:lstStyle/>
        <a:p>
          <a:endParaRPr lang="th-TH" sz="18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B0815EC-075D-478A-962B-BE1AD35E616D}" type="pres">
      <dgm:prSet presAssocID="{E1E73D59-6C9A-439D-94D3-850D251B950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9318FB72-D9F0-43D7-B9E4-1746403F6F53}" type="pres">
      <dgm:prSet presAssocID="{E1E73D59-6C9A-439D-94D3-850D251B9501}" presName="Name1" presStyleCnt="0"/>
      <dgm:spPr/>
    </dgm:pt>
    <dgm:pt modelId="{35AFA276-4339-46F1-A9CC-2DE95E622D13}" type="pres">
      <dgm:prSet presAssocID="{E1E73D59-6C9A-439D-94D3-850D251B9501}" presName="cycle" presStyleCnt="0"/>
      <dgm:spPr/>
    </dgm:pt>
    <dgm:pt modelId="{35AD7E59-2E6D-492D-AD4B-E0B12FE02184}" type="pres">
      <dgm:prSet presAssocID="{E1E73D59-6C9A-439D-94D3-850D251B9501}" presName="srcNode" presStyleLbl="node1" presStyleIdx="0" presStyleCnt="7"/>
      <dgm:spPr/>
    </dgm:pt>
    <dgm:pt modelId="{ED8B9884-D868-4BC6-A9F0-A391476BDA3A}" type="pres">
      <dgm:prSet presAssocID="{E1E73D59-6C9A-439D-94D3-850D251B9501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314"/>
          </a:avLst>
        </a:prstGeom>
      </dgm:spPr>
      <dgm:t>
        <a:bodyPr/>
        <a:lstStyle/>
        <a:p>
          <a:endParaRPr lang="th-TH"/>
        </a:p>
      </dgm:t>
    </dgm:pt>
    <dgm:pt modelId="{5D4BD057-C443-4A87-8302-D01104E09085}" type="pres">
      <dgm:prSet presAssocID="{E1E73D59-6C9A-439D-94D3-850D251B9501}" presName="extraNode" presStyleLbl="node1" presStyleIdx="0" presStyleCnt="7"/>
      <dgm:spPr/>
    </dgm:pt>
    <dgm:pt modelId="{A65FCD22-B4AA-4AB0-81AB-8D0D8A41C7EC}" type="pres">
      <dgm:prSet presAssocID="{E1E73D59-6C9A-439D-94D3-850D251B9501}" presName="dstNode" presStyleLbl="node1" presStyleIdx="0" presStyleCnt="7"/>
      <dgm:spPr/>
    </dgm:pt>
    <dgm:pt modelId="{ECE072DD-FB3C-497B-910B-FDB9D34895EA}" type="pres">
      <dgm:prSet presAssocID="{6CE7D0CD-71D1-47E3-A17B-8E15832F47C0}" presName="text_1" presStyleLbl="node1" presStyleIdx="0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1CB8C258-79DB-42CF-9830-9950D7B0A7E8}" type="pres">
      <dgm:prSet presAssocID="{6CE7D0CD-71D1-47E3-A17B-8E15832F47C0}" presName="accent_1" presStyleCnt="0"/>
      <dgm:spPr/>
    </dgm:pt>
    <dgm:pt modelId="{DF290CD6-33E2-464D-93DB-1B31E7769450}" type="pres">
      <dgm:prSet presAssocID="{6CE7D0CD-71D1-47E3-A17B-8E15832F47C0}" presName="accentRepeatNode" presStyleLbl="solidFgAcc1" presStyleIdx="0" presStyleCnt="7"/>
      <dgm:spPr>
        <a:xfrm>
          <a:off x="68252" y="174338"/>
          <a:ext cx="580787" cy="580787"/>
        </a:xfrm>
        <a:prstGeom prst="ellipse">
          <a:avLst/>
        </a:prstGeom>
        <a:solidFill>
          <a:srgbClr val="DDDDDD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43D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/>
        </a:p>
      </dgm:t>
    </dgm:pt>
    <dgm:pt modelId="{1BCD7ABB-1297-4789-A560-C02967A57301}" type="pres">
      <dgm:prSet presAssocID="{498CE431-BC85-4EEB-8010-7FD142E1C44B}" presName="text_2" presStyleLbl="node1" presStyleIdx="1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85938A76-245D-4703-8CE7-B09D28BB167B}" type="pres">
      <dgm:prSet presAssocID="{498CE431-BC85-4EEB-8010-7FD142E1C44B}" presName="accent_2" presStyleCnt="0"/>
      <dgm:spPr/>
    </dgm:pt>
    <dgm:pt modelId="{5C133B04-FCF9-4C13-AFAD-5AD4C15B32F6}" type="pres">
      <dgm:prSet presAssocID="{498CE431-BC85-4EEB-8010-7FD142E1C44B}" presName="accentRepeatNode" presStyleLbl="solidFgAcc1" presStyleIdx="1" presStyleCnt="7"/>
      <dgm:spPr>
        <a:xfrm>
          <a:off x="489017" y="871692"/>
          <a:ext cx="580787" cy="580787"/>
        </a:xfrm>
        <a:prstGeom prst="ellipse">
          <a:avLst/>
        </a:prstGeom>
        <a:solidFill>
          <a:srgbClr val="DDDDDD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43D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/>
        </a:p>
      </dgm:t>
    </dgm:pt>
    <dgm:pt modelId="{77558149-398E-4A9E-8BFB-528B42198662}" type="pres">
      <dgm:prSet presAssocID="{9F7E9450-9C29-4731-B5E0-B7B5C8E4E018}" presName="text_3" presStyleLbl="node1" presStyleIdx="2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30B9797C-38DA-4AF5-911B-B03AB9033088}" type="pres">
      <dgm:prSet presAssocID="{9F7E9450-9C29-4731-B5E0-B7B5C8E4E018}" presName="accent_3" presStyleCnt="0"/>
      <dgm:spPr/>
    </dgm:pt>
    <dgm:pt modelId="{08DE34E2-7763-4A00-B768-5B8EA9FB3D5F}" type="pres">
      <dgm:prSet presAssocID="{9F7E9450-9C29-4731-B5E0-B7B5C8E4E018}" presName="accentRepeatNode" presStyleLbl="solidFgAcc1" presStyleIdx="2" presStyleCnt="7"/>
      <dgm:spPr>
        <a:xfrm>
          <a:off x="719593" y="1568535"/>
          <a:ext cx="580787" cy="580787"/>
        </a:xfrm>
        <a:prstGeom prst="ellipse">
          <a:avLst/>
        </a:prstGeom>
        <a:solidFill>
          <a:srgbClr val="DDDDDD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43D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/>
        </a:p>
      </dgm:t>
    </dgm:pt>
    <dgm:pt modelId="{990D6C61-2C32-4774-B7D6-AC31538C4C98}" type="pres">
      <dgm:prSet presAssocID="{AF6B2342-0970-416B-8043-732532D2EF63}" presName="text_4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7C3EC1AA-FDFD-4151-8C9C-5CB554C5668C}" type="pres">
      <dgm:prSet presAssocID="{AF6B2342-0970-416B-8043-732532D2EF63}" presName="accent_4" presStyleCnt="0"/>
      <dgm:spPr/>
    </dgm:pt>
    <dgm:pt modelId="{798D542F-FED5-43BA-9037-61FF94EA41A0}" type="pres">
      <dgm:prSet presAssocID="{AF6B2342-0970-416B-8043-732532D2EF63}" presName="accentRepeatNode" presStyleLbl="solidFgAcc1" presStyleIdx="3" presStyleCnt="7"/>
      <dgm:spPr>
        <a:xfrm>
          <a:off x="793214" y="2265890"/>
          <a:ext cx="580787" cy="580787"/>
        </a:xfrm>
        <a:prstGeom prst="ellipse">
          <a:avLst/>
        </a:prstGeom>
        <a:solidFill>
          <a:srgbClr val="DDDDDD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43D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/>
        </a:p>
      </dgm:t>
    </dgm:pt>
    <dgm:pt modelId="{048D9CA6-6320-44AA-9662-7A6BE21EA763}" type="pres">
      <dgm:prSet presAssocID="{533CFB42-DCCF-4842-A072-107FD6687D37}" presName="text_5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470AFEAC-1F91-4086-83E2-A280B7DF7FF9}" type="pres">
      <dgm:prSet presAssocID="{533CFB42-DCCF-4842-A072-107FD6687D37}" presName="accent_5" presStyleCnt="0"/>
      <dgm:spPr/>
    </dgm:pt>
    <dgm:pt modelId="{1377CC3C-C0C8-4803-AF96-022EF7C5B984}" type="pres">
      <dgm:prSet presAssocID="{533CFB42-DCCF-4842-A072-107FD6687D37}" presName="accentRepeatNode" presStyleLbl="solidFgAcc1" presStyleIdx="4" presStyleCnt="7"/>
      <dgm:spPr>
        <a:xfrm>
          <a:off x="719593" y="2963244"/>
          <a:ext cx="580787" cy="580787"/>
        </a:xfrm>
        <a:prstGeom prst="ellipse">
          <a:avLst/>
        </a:prstGeom>
        <a:solidFill>
          <a:srgbClr val="DDDDDD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43D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/>
        </a:p>
      </dgm:t>
    </dgm:pt>
    <dgm:pt modelId="{159D31A1-CB43-46E8-A582-C17389E3677E}" type="pres">
      <dgm:prSet presAssocID="{862E588A-0F27-46F5-B5D4-5A11E9515136}" presName="text_6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88DE96E2-96F4-454A-857C-A5609BBE04AF}" type="pres">
      <dgm:prSet presAssocID="{862E588A-0F27-46F5-B5D4-5A11E9515136}" presName="accent_6" presStyleCnt="0"/>
      <dgm:spPr/>
    </dgm:pt>
    <dgm:pt modelId="{85657578-C2B6-4213-9AF9-BF1E8DD977EA}" type="pres">
      <dgm:prSet presAssocID="{862E588A-0F27-46F5-B5D4-5A11E9515136}" presName="accentRepeatNode" presStyleLbl="solidFgAcc1" presStyleIdx="5" presStyleCnt="7"/>
      <dgm:spPr>
        <a:xfrm>
          <a:off x="489017" y="3660087"/>
          <a:ext cx="580787" cy="580787"/>
        </a:xfrm>
        <a:prstGeom prst="ellipse">
          <a:avLst/>
        </a:prstGeom>
        <a:solidFill>
          <a:srgbClr val="DDDDDD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43D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/>
        </a:p>
      </dgm:t>
    </dgm:pt>
    <dgm:pt modelId="{188C82D1-E06F-4CA4-9448-8EE044024571}" type="pres">
      <dgm:prSet presAssocID="{A477543F-CE4D-4C6A-A1D2-49D3ACD83D6F}" presName="text_7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E9EBC789-99DB-469A-AF6F-367AC6E06E7E}" type="pres">
      <dgm:prSet presAssocID="{A477543F-CE4D-4C6A-A1D2-49D3ACD83D6F}" presName="accent_7" presStyleCnt="0"/>
      <dgm:spPr/>
    </dgm:pt>
    <dgm:pt modelId="{E80AD742-4013-4442-880E-F55854EA3225}" type="pres">
      <dgm:prSet presAssocID="{A477543F-CE4D-4C6A-A1D2-49D3ACD83D6F}" presName="accentRepeatNode" presStyleLbl="solidFgAcc1" presStyleIdx="6" presStyleCnt="7"/>
      <dgm:spPr>
        <a:xfrm>
          <a:off x="68252" y="4357441"/>
          <a:ext cx="580787" cy="580787"/>
        </a:xfrm>
        <a:prstGeom prst="ellipse">
          <a:avLst/>
        </a:prstGeom>
        <a:solidFill>
          <a:srgbClr val="DDDDDD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43D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/>
        </a:p>
      </dgm:t>
    </dgm:pt>
  </dgm:ptLst>
  <dgm:cxnLst>
    <dgm:cxn modelId="{43674B95-036A-4367-92AD-E81CC23BFB05}" type="presOf" srcId="{A477543F-CE4D-4C6A-A1D2-49D3ACD83D6F}" destId="{188C82D1-E06F-4CA4-9448-8EE044024571}" srcOrd="0" destOrd="0" presId="urn:microsoft.com/office/officeart/2008/layout/VerticalCurvedList"/>
    <dgm:cxn modelId="{C2766DAF-FFA9-4444-8DD8-3D38C474AD00}" srcId="{E1E73D59-6C9A-439D-94D3-850D251B9501}" destId="{862E588A-0F27-46F5-B5D4-5A11E9515136}" srcOrd="5" destOrd="0" parTransId="{0EFAC0F2-54A9-41C1-8480-49B93EF8816B}" sibTransId="{655D10EE-3E87-4184-BB53-C0FA2F5E9848}"/>
    <dgm:cxn modelId="{1AC6CE8F-AA13-4FAC-BC41-8EA5E5DC5320}" type="presOf" srcId="{498CE431-BC85-4EEB-8010-7FD142E1C44B}" destId="{1BCD7ABB-1297-4789-A560-C02967A57301}" srcOrd="0" destOrd="0" presId="urn:microsoft.com/office/officeart/2008/layout/VerticalCurvedList"/>
    <dgm:cxn modelId="{BF03BFDC-6EF4-4C56-BA78-2DD5CB2F57DD}" type="presOf" srcId="{AF6B2342-0970-416B-8043-732532D2EF63}" destId="{990D6C61-2C32-4774-B7D6-AC31538C4C98}" srcOrd="0" destOrd="0" presId="urn:microsoft.com/office/officeart/2008/layout/VerticalCurvedList"/>
    <dgm:cxn modelId="{D9F80302-D3AF-48AE-8426-1807BB6BEB06}" type="presOf" srcId="{533CFB42-DCCF-4842-A072-107FD6687D37}" destId="{048D9CA6-6320-44AA-9662-7A6BE21EA763}" srcOrd="0" destOrd="0" presId="urn:microsoft.com/office/officeart/2008/layout/VerticalCurvedList"/>
    <dgm:cxn modelId="{1BD3308B-7B2F-46F6-84BB-63F7F0521E55}" srcId="{E1E73D59-6C9A-439D-94D3-850D251B9501}" destId="{AF6B2342-0970-416B-8043-732532D2EF63}" srcOrd="3" destOrd="0" parTransId="{ABF88B46-C680-462C-AF5C-8657964D86D0}" sibTransId="{F9CF3A31-0D5B-4845-AE61-8E200FBEC4DD}"/>
    <dgm:cxn modelId="{1BD75316-DB27-4FE1-A7CF-7C4DED6E3C64}" type="presOf" srcId="{6CE7D0CD-71D1-47E3-A17B-8E15832F47C0}" destId="{ECE072DD-FB3C-497B-910B-FDB9D34895EA}" srcOrd="0" destOrd="0" presId="urn:microsoft.com/office/officeart/2008/layout/VerticalCurvedList"/>
    <dgm:cxn modelId="{962128EB-288C-4A33-91C8-9EBB0C6C2C82}" type="presOf" srcId="{862E588A-0F27-46F5-B5D4-5A11E9515136}" destId="{159D31A1-CB43-46E8-A582-C17389E3677E}" srcOrd="0" destOrd="0" presId="urn:microsoft.com/office/officeart/2008/layout/VerticalCurvedList"/>
    <dgm:cxn modelId="{03BC8621-48D9-43DC-8519-67F243EBB04B}" type="presOf" srcId="{E1E73D59-6C9A-439D-94D3-850D251B9501}" destId="{0B0815EC-075D-478A-962B-BE1AD35E616D}" srcOrd="0" destOrd="0" presId="urn:microsoft.com/office/officeart/2008/layout/VerticalCurvedList"/>
    <dgm:cxn modelId="{4498DF02-747C-419C-A8CD-C71160643150}" srcId="{E1E73D59-6C9A-439D-94D3-850D251B9501}" destId="{9F7E9450-9C29-4731-B5E0-B7B5C8E4E018}" srcOrd="2" destOrd="0" parTransId="{F84DD4F0-AACE-406C-AD75-BAAD0F8210F4}" sibTransId="{4848E2A3-F627-464A-B854-B3C56D889096}"/>
    <dgm:cxn modelId="{C808971E-7BD4-43C7-A90F-C1149B267DDC}" srcId="{E1E73D59-6C9A-439D-94D3-850D251B9501}" destId="{A477543F-CE4D-4C6A-A1D2-49D3ACD83D6F}" srcOrd="6" destOrd="0" parTransId="{C320BC3C-3FDB-4034-B9F0-C88593DEA4B1}" sibTransId="{81590426-C24C-48D2-B886-67012B1D810F}"/>
    <dgm:cxn modelId="{EE53B462-F33C-4ACB-92C2-A8662DC6CB4C}" srcId="{E1E73D59-6C9A-439D-94D3-850D251B9501}" destId="{498CE431-BC85-4EEB-8010-7FD142E1C44B}" srcOrd="1" destOrd="0" parTransId="{36197988-36AC-48B1-AA0C-D443AAAB037B}" sibTransId="{365F6297-D97F-4001-A3C2-39022F5D1FAF}"/>
    <dgm:cxn modelId="{106B5802-091B-40C8-942E-CA06E51D6AA7}" srcId="{E1E73D59-6C9A-439D-94D3-850D251B9501}" destId="{533CFB42-DCCF-4842-A072-107FD6687D37}" srcOrd="4" destOrd="0" parTransId="{55E320B0-3293-4B2C-A70A-028A18E0437C}" sibTransId="{DCE54D2B-359F-4188-81D3-450EECE35588}"/>
    <dgm:cxn modelId="{767D62F3-0366-4CDD-A4A2-EA92864F944E}" srcId="{E1E73D59-6C9A-439D-94D3-850D251B9501}" destId="{6CE7D0CD-71D1-47E3-A17B-8E15832F47C0}" srcOrd="0" destOrd="0" parTransId="{D8435F9F-1D64-4166-BF7E-E8F798CB6652}" sibTransId="{C4893B3D-7CF6-48E6-B683-4EB8613A2F0E}"/>
    <dgm:cxn modelId="{4495ED02-4A3F-4898-A3F9-7C9EAC49DD38}" type="presOf" srcId="{9F7E9450-9C29-4731-B5E0-B7B5C8E4E018}" destId="{77558149-398E-4A9E-8BFB-528B42198662}" srcOrd="0" destOrd="0" presId="urn:microsoft.com/office/officeart/2008/layout/VerticalCurvedList"/>
    <dgm:cxn modelId="{23BE1BE8-9430-4487-B9F7-2EFA4D71CBB7}" type="presOf" srcId="{C4893B3D-7CF6-48E6-B683-4EB8613A2F0E}" destId="{ED8B9884-D868-4BC6-A9F0-A391476BDA3A}" srcOrd="0" destOrd="0" presId="urn:microsoft.com/office/officeart/2008/layout/VerticalCurvedList"/>
    <dgm:cxn modelId="{68933883-80AD-4E09-AB51-A808AAB9D503}" type="presParOf" srcId="{0B0815EC-075D-478A-962B-BE1AD35E616D}" destId="{9318FB72-D9F0-43D7-B9E4-1746403F6F53}" srcOrd="0" destOrd="0" presId="urn:microsoft.com/office/officeart/2008/layout/VerticalCurvedList"/>
    <dgm:cxn modelId="{68C938E3-E736-479A-A7DE-C9F4CDE73AA0}" type="presParOf" srcId="{9318FB72-D9F0-43D7-B9E4-1746403F6F53}" destId="{35AFA276-4339-46F1-A9CC-2DE95E622D13}" srcOrd="0" destOrd="0" presId="urn:microsoft.com/office/officeart/2008/layout/VerticalCurvedList"/>
    <dgm:cxn modelId="{32BCDF53-F251-42A9-843C-0A76D325C4DA}" type="presParOf" srcId="{35AFA276-4339-46F1-A9CC-2DE95E622D13}" destId="{35AD7E59-2E6D-492D-AD4B-E0B12FE02184}" srcOrd="0" destOrd="0" presId="urn:microsoft.com/office/officeart/2008/layout/VerticalCurvedList"/>
    <dgm:cxn modelId="{BFA62856-E597-47FB-BF97-05927F69C657}" type="presParOf" srcId="{35AFA276-4339-46F1-A9CC-2DE95E622D13}" destId="{ED8B9884-D868-4BC6-A9F0-A391476BDA3A}" srcOrd="1" destOrd="0" presId="urn:microsoft.com/office/officeart/2008/layout/VerticalCurvedList"/>
    <dgm:cxn modelId="{3DB1F16B-284C-4887-81F2-0198FD1EFEA2}" type="presParOf" srcId="{35AFA276-4339-46F1-A9CC-2DE95E622D13}" destId="{5D4BD057-C443-4A87-8302-D01104E09085}" srcOrd="2" destOrd="0" presId="urn:microsoft.com/office/officeart/2008/layout/VerticalCurvedList"/>
    <dgm:cxn modelId="{7BC746C9-14C0-4848-8C8A-56CB10248DE0}" type="presParOf" srcId="{35AFA276-4339-46F1-A9CC-2DE95E622D13}" destId="{A65FCD22-B4AA-4AB0-81AB-8D0D8A41C7EC}" srcOrd="3" destOrd="0" presId="urn:microsoft.com/office/officeart/2008/layout/VerticalCurvedList"/>
    <dgm:cxn modelId="{8D94B62D-9837-441D-BB25-0B0C0F6B521C}" type="presParOf" srcId="{9318FB72-D9F0-43D7-B9E4-1746403F6F53}" destId="{ECE072DD-FB3C-497B-910B-FDB9D34895EA}" srcOrd="1" destOrd="0" presId="urn:microsoft.com/office/officeart/2008/layout/VerticalCurvedList"/>
    <dgm:cxn modelId="{A8BE6C81-EA2E-4DB2-8CAC-7A6E96EFB15D}" type="presParOf" srcId="{9318FB72-D9F0-43D7-B9E4-1746403F6F53}" destId="{1CB8C258-79DB-42CF-9830-9950D7B0A7E8}" srcOrd="2" destOrd="0" presId="urn:microsoft.com/office/officeart/2008/layout/VerticalCurvedList"/>
    <dgm:cxn modelId="{B8371E68-2DB5-45E7-8149-27F1D45FBC5D}" type="presParOf" srcId="{1CB8C258-79DB-42CF-9830-9950D7B0A7E8}" destId="{DF290CD6-33E2-464D-93DB-1B31E7769450}" srcOrd="0" destOrd="0" presId="urn:microsoft.com/office/officeart/2008/layout/VerticalCurvedList"/>
    <dgm:cxn modelId="{D989FC6E-3FDE-4A7F-875A-D2BCF5A497EB}" type="presParOf" srcId="{9318FB72-D9F0-43D7-B9E4-1746403F6F53}" destId="{1BCD7ABB-1297-4789-A560-C02967A57301}" srcOrd="3" destOrd="0" presId="urn:microsoft.com/office/officeart/2008/layout/VerticalCurvedList"/>
    <dgm:cxn modelId="{A28BC688-526E-4122-BD26-2112871FE23D}" type="presParOf" srcId="{9318FB72-D9F0-43D7-B9E4-1746403F6F53}" destId="{85938A76-245D-4703-8CE7-B09D28BB167B}" srcOrd="4" destOrd="0" presId="urn:microsoft.com/office/officeart/2008/layout/VerticalCurvedList"/>
    <dgm:cxn modelId="{68945D6D-1D78-4EAE-8592-6B6243F35C19}" type="presParOf" srcId="{85938A76-245D-4703-8CE7-B09D28BB167B}" destId="{5C133B04-FCF9-4C13-AFAD-5AD4C15B32F6}" srcOrd="0" destOrd="0" presId="urn:microsoft.com/office/officeart/2008/layout/VerticalCurvedList"/>
    <dgm:cxn modelId="{5992CCEF-E1D5-4A84-B708-D29F019869C8}" type="presParOf" srcId="{9318FB72-D9F0-43D7-B9E4-1746403F6F53}" destId="{77558149-398E-4A9E-8BFB-528B42198662}" srcOrd="5" destOrd="0" presId="urn:microsoft.com/office/officeart/2008/layout/VerticalCurvedList"/>
    <dgm:cxn modelId="{4AD3671D-7797-4C7E-9DDF-A00A210BC4F2}" type="presParOf" srcId="{9318FB72-D9F0-43D7-B9E4-1746403F6F53}" destId="{30B9797C-38DA-4AF5-911B-B03AB9033088}" srcOrd="6" destOrd="0" presId="urn:microsoft.com/office/officeart/2008/layout/VerticalCurvedList"/>
    <dgm:cxn modelId="{93710F48-328A-47B1-9A22-5728EE395D0C}" type="presParOf" srcId="{30B9797C-38DA-4AF5-911B-B03AB9033088}" destId="{08DE34E2-7763-4A00-B768-5B8EA9FB3D5F}" srcOrd="0" destOrd="0" presId="urn:microsoft.com/office/officeart/2008/layout/VerticalCurvedList"/>
    <dgm:cxn modelId="{A6CC552B-72EF-4874-9175-AE143A6B1D15}" type="presParOf" srcId="{9318FB72-D9F0-43D7-B9E4-1746403F6F53}" destId="{990D6C61-2C32-4774-B7D6-AC31538C4C98}" srcOrd="7" destOrd="0" presId="urn:microsoft.com/office/officeart/2008/layout/VerticalCurvedList"/>
    <dgm:cxn modelId="{3D58A9FB-3A65-47C5-91AE-EDDADB029CAA}" type="presParOf" srcId="{9318FB72-D9F0-43D7-B9E4-1746403F6F53}" destId="{7C3EC1AA-FDFD-4151-8C9C-5CB554C5668C}" srcOrd="8" destOrd="0" presId="urn:microsoft.com/office/officeart/2008/layout/VerticalCurvedList"/>
    <dgm:cxn modelId="{9C389B29-CB2E-42CD-B220-C1B64FDDC55E}" type="presParOf" srcId="{7C3EC1AA-FDFD-4151-8C9C-5CB554C5668C}" destId="{798D542F-FED5-43BA-9037-61FF94EA41A0}" srcOrd="0" destOrd="0" presId="urn:microsoft.com/office/officeart/2008/layout/VerticalCurvedList"/>
    <dgm:cxn modelId="{AE592DED-27F6-4215-AC21-7B95070928BD}" type="presParOf" srcId="{9318FB72-D9F0-43D7-B9E4-1746403F6F53}" destId="{048D9CA6-6320-44AA-9662-7A6BE21EA763}" srcOrd="9" destOrd="0" presId="urn:microsoft.com/office/officeart/2008/layout/VerticalCurvedList"/>
    <dgm:cxn modelId="{530D35A2-D6DC-4802-9BEB-F6DE6C1E4858}" type="presParOf" srcId="{9318FB72-D9F0-43D7-B9E4-1746403F6F53}" destId="{470AFEAC-1F91-4086-83E2-A280B7DF7FF9}" srcOrd="10" destOrd="0" presId="urn:microsoft.com/office/officeart/2008/layout/VerticalCurvedList"/>
    <dgm:cxn modelId="{CBF19586-8AFA-4EDB-9109-79A564CAC746}" type="presParOf" srcId="{470AFEAC-1F91-4086-83E2-A280B7DF7FF9}" destId="{1377CC3C-C0C8-4803-AF96-022EF7C5B984}" srcOrd="0" destOrd="0" presId="urn:microsoft.com/office/officeart/2008/layout/VerticalCurvedList"/>
    <dgm:cxn modelId="{4B4A7664-08CD-468B-A5A8-9595F17618B4}" type="presParOf" srcId="{9318FB72-D9F0-43D7-B9E4-1746403F6F53}" destId="{159D31A1-CB43-46E8-A582-C17389E3677E}" srcOrd="11" destOrd="0" presId="urn:microsoft.com/office/officeart/2008/layout/VerticalCurvedList"/>
    <dgm:cxn modelId="{341795A1-24FB-40C8-BB85-9A180BD89AC5}" type="presParOf" srcId="{9318FB72-D9F0-43D7-B9E4-1746403F6F53}" destId="{88DE96E2-96F4-454A-857C-A5609BBE04AF}" srcOrd="12" destOrd="0" presId="urn:microsoft.com/office/officeart/2008/layout/VerticalCurvedList"/>
    <dgm:cxn modelId="{50A90133-2DEB-4266-9735-F4324C06B1D9}" type="presParOf" srcId="{88DE96E2-96F4-454A-857C-A5609BBE04AF}" destId="{85657578-C2B6-4213-9AF9-BF1E8DD977EA}" srcOrd="0" destOrd="0" presId="urn:microsoft.com/office/officeart/2008/layout/VerticalCurvedList"/>
    <dgm:cxn modelId="{003F0398-36BE-4778-8F71-395BBEDF08CC}" type="presParOf" srcId="{9318FB72-D9F0-43D7-B9E4-1746403F6F53}" destId="{188C82D1-E06F-4CA4-9448-8EE044024571}" srcOrd="13" destOrd="0" presId="urn:microsoft.com/office/officeart/2008/layout/VerticalCurvedList"/>
    <dgm:cxn modelId="{0069FC3C-3919-4EDE-91E3-A832FFF560D8}" type="presParOf" srcId="{9318FB72-D9F0-43D7-B9E4-1746403F6F53}" destId="{E9EBC789-99DB-469A-AF6F-367AC6E06E7E}" srcOrd="14" destOrd="0" presId="urn:microsoft.com/office/officeart/2008/layout/VerticalCurvedList"/>
    <dgm:cxn modelId="{4BDA66BF-8CBD-47C8-82DE-D99BE1180455}" type="presParOf" srcId="{E9EBC789-99DB-469A-AF6F-367AC6E06E7E}" destId="{E80AD742-4013-4442-880E-F55854EA32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Gulim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838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Gulim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20" y="4721186"/>
            <a:ext cx="5445760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646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Gulim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Gulim" pitchFamily="34" charset="-127"/>
              </a:defRPr>
            </a:lvl1pPr>
          </a:lstStyle>
          <a:p>
            <a:fld id="{3A629375-5B43-4E89-A4DC-52C27E37FDE1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405374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15" name="Picture 55" descr="http://www.cientifica.com/wp-content/uploads/2013/12/graphene-emerging-technologies-e138650737347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26" y="1701006"/>
            <a:ext cx="9031288" cy="439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cis.uchicago.edu/outreach/summerinstitute/2012/images/sti2012-graphic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5683"/>
          <a:stretch/>
        </p:blipFill>
        <p:spPr bwMode="auto">
          <a:xfrm>
            <a:off x="3408879" y="2592322"/>
            <a:ext cx="2099226" cy="1670179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99" name="Rectangle 39"/>
          <p:cNvSpPr>
            <a:spLocks noChangeArrowheads="1"/>
          </p:cNvSpPr>
          <p:nvPr userDrawn="1"/>
        </p:nvSpPr>
        <p:spPr bwMode="gray">
          <a:xfrm rot="10800000" flipV="1">
            <a:off x="34925" y="44450"/>
            <a:ext cx="9078913" cy="16748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ko-KR" altLang="en-US">
              <a:ea typeface="Gulim" pitchFamily="34" charset="-127"/>
            </a:endParaRPr>
          </a:p>
        </p:txBody>
      </p:sp>
      <p:sp>
        <p:nvSpPr>
          <p:cNvPr id="66597" name="Freeform 37"/>
          <p:cNvSpPr>
            <a:spLocks/>
          </p:cNvSpPr>
          <p:nvPr userDrawn="1"/>
        </p:nvSpPr>
        <p:spPr bwMode="gray">
          <a:xfrm rot="-10800000">
            <a:off x="25400" y="1557338"/>
            <a:ext cx="9040813" cy="287337"/>
          </a:xfrm>
          <a:custGeom>
            <a:avLst/>
            <a:gdLst>
              <a:gd name="T0" fmla="*/ 2 w 5767"/>
              <a:gd name="T1" fmla="*/ 384 h 384"/>
              <a:gd name="T2" fmla="*/ 0 w 5767"/>
              <a:gd name="T3" fmla="*/ 246 h 384"/>
              <a:gd name="T4" fmla="*/ 1866 w 5767"/>
              <a:gd name="T5" fmla="*/ 37 h 384"/>
              <a:gd name="T6" fmla="*/ 3970 w 5767"/>
              <a:gd name="T7" fmla="*/ 33 h 384"/>
              <a:gd name="T8" fmla="*/ 5767 w 5767"/>
              <a:gd name="T9" fmla="*/ 233 h 384"/>
              <a:gd name="T10" fmla="*/ 5767 w 5767"/>
              <a:gd name="T11" fmla="*/ 381 h 384"/>
              <a:gd name="T12" fmla="*/ 2 w 5767"/>
              <a:gd name="T13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7" h="384">
                <a:moveTo>
                  <a:pt x="2" y="384"/>
                </a:moveTo>
                <a:lnTo>
                  <a:pt x="0" y="246"/>
                </a:lnTo>
                <a:cubicBezTo>
                  <a:pt x="304" y="185"/>
                  <a:pt x="1204" y="72"/>
                  <a:pt x="1866" y="37"/>
                </a:cubicBezTo>
                <a:cubicBezTo>
                  <a:pt x="2528" y="1"/>
                  <a:pt x="3320" y="0"/>
                  <a:pt x="3970" y="33"/>
                </a:cubicBezTo>
                <a:cubicBezTo>
                  <a:pt x="4620" y="65"/>
                  <a:pt x="5467" y="175"/>
                  <a:pt x="5767" y="233"/>
                </a:cubicBezTo>
                <a:lnTo>
                  <a:pt x="5767" y="381"/>
                </a:lnTo>
                <a:lnTo>
                  <a:pt x="2" y="3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66586" name="Oval 26"/>
          <p:cNvSpPr>
            <a:spLocks noChangeArrowheads="1"/>
          </p:cNvSpPr>
          <p:nvPr userDrawn="1"/>
        </p:nvSpPr>
        <p:spPr bwMode="gray">
          <a:xfrm>
            <a:off x="9656763" y="3659188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66578" name="Freeform 18"/>
          <p:cNvSpPr>
            <a:spLocks/>
          </p:cNvSpPr>
          <p:nvPr userDrawn="1"/>
        </p:nvSpPr>
        <p:spPr bwMode="gray">
          <a:xfrm>
            <a:off x="25400" y="4799013"/>
            <a:ext cx="9080500" cy="357187"/>
          </a:xfrm>
          <a:custGeom>
            <a:avLst/>
            <a:gdLst>
              <a:gd name="T0" fmla="*/ 1917 w 5720"/>
              <a:gd name="T1" fmla="*/ 96 h 225"/>
              <a:gd name="T2" fmla="*/ 8 w 5720"/>
              <a:gd name="T3" fmla="*/ 225 h 225"/>
              <a:gd name="T4" fmla="*/ 0 w 5720"/>
              <a:gd name="T5" fmla="*/ 121 h 225"/>
              <a:gd name="T6" fmla="*/ 1752 w 5720"/>
              <a:gd name="T7" fmla="*/ 17 h 225"/>
              <a:gd name="T8" fmla="*/ 3864 w 5720"/>
              <a:gd name="T9" fmla="*/ 17 h 225"/>
              <a:gd name="T10" fmla="*/ 5720 w 5720"/>
              <a:gd name="T11" fmla="*/ 121 h 225"/>
              <a:gd name="T12" fmla="*/ 5704 w 5720"/>
              <a:gd name="T13" fmla="*/ 177 h 225"/>
              <a:gd name="T14" fmla="*/ 1917 w 5720"/>
              <a:gd name="T15" fmla="*/ 96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20" h="225">
                <a:moveTo>
                  <a:pt x="1917" y="96"/>
                </a:moveTo>
                <a:lnTo>
                  <a:pt x="8" y="225"/>
                </a:lnTo>
                <a:lnTo>
                  <a:pt x="0" y="121"/>
                </a:lnTo>
                <a:cubicBezTo>
                  <a:pt x="584" y="57"/>
                  <a:pt x="1108" y="34"/>
                  <a:pt x="1752" y="17"/>
                </a:cubicBezTo>
                <a:cubicBezTo>
                  <a:pt x="2396" y="0"/>
                  <a:pt x="3203" y="0"/>
                  <a:pt x="3864" y="17"/>
                </a:cubicBezTo>
                <a:cubicBezTo>
                  <a:pt x="4525" y="34"/>
                  <a:pt x="5413" y="94"/>
                  <a:pt x="5720" y="121"/>
                </a:cubicBezTo>
                <a:lnTo>
                  <a:pt x="5704" y="177"/>
                </a:lnTo>
                <a:lnTo>
                  <a:pt x="1917" y="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66601" name="Freeform 41"/>
          <p:cNvSpPr>
            <a:spLocks/>
          </p:cNvSpPr>
          <p:nvPr userDrawn="1"/>
        </p:nvSpPr>
        <p:spPr bwMode="gray">
          <a:xfrm>
            <a:off x="-36513" y="668338"/>
            <a:ext cx="9145588" cy="1098550"/>
          </a:xfrm>
          <a:custGeom>
            <a:avLst/>
            <a:gdLst>
              <a:gd name="T0" fmla="*/ 5683 w 5683"/>
              <a:gd name="T1" fmla="*/ 0 h 692"/>
              <a:gd name="T2" fmla="*/ 5672 w 5683"/>
              <a:gd name="T3" fmla="*/ 575 h 692"/>
              <a:gd name="T4" fmla="*/ 3837 w 5683"/>
              <a:gd name="T5" fmla="*/ 674 h 692"/>
              <a:gd name="T6" fmla="*/ 1767 w 5683"/>
              <a:gd name="T7" fmla="*/ 677 h 692"/>
              <a:gd name="T8" fmla="*/ 0 w 5683"/>
              <a:gd name="T9" fmla="*/ 582 h 692"/>
              <a:gd name="T10" fmla="*/ 0 w 5683"/>
              <a:gd name="T11" fmla="*/ 522 h 692"/>
              <a:gd name="T12" fmla="*/ 3904 w 5683"/>
              <a:gd name="T13" fmla="*/ 466 h 692"/>
              <a:gd name="T14" fmla="*/ 5683 w 5683"/>
              <a:gd name="T15" fmla="*/ 0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83" h="692">
                <a:moveTo>
                  <a:pt x="5683" y="0"/>
                </a:moveTo>
                <a:lnTo>
                  <a:pt x="5672" y="575"/>
                </a:lnTo>
                <a:cubicBezTo>
                  <a:pt x="5373" y="604"/>
                  <a:pt x="4488" y="658"/>
                  <a:pt x="3837" y="674"/>
                </a:cubicBezTo>
                <a:cubicBezTo>
                  <a:pt x="3186" y="692"/>
                  <a:pt x="2407" y="692"/>
                  <a:pt x="1767" y="677"/>
                </a:cubicBezTo>
                <a:cubicBezTo>
                  <a:pt x="1128" y="661"/>
                  <a:pt x="294" y="608"/>
                  <a:pt x="0" y="582"/>
                </a:cubicBezTo>
                <a:lnTo>
                  <a:pt x="0" y="522"/>
                </a:lnTo>
                <a:cubicBezTo>
                  <a:pt x="1080" y="554"/>
                  <a:pt x="2957" y="579"/>
                  <a:pt x="3904" y="466"/>
                </a:cubicBezTo>
                <a:cubicBezTo>
                  <a:pt x="4851" y="379"/>
                  <a:pt x="5643" y="56"/>
                  <a:pt x="5683" y="0"/>
                </a:cubicBez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81961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981075"/>
            <a:ext cx="7977188" cy="503238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 smtClean="0"/>
              <a:t>Click to edit Master title style</a:t>
            </a:r>
          </a:p>
        </p:txBody>
      </p:sp>
      <p:sp>
        <p:nvSpPr>
          <p:cNvPr id="66612" name="Freeform 52"/>
          <p:cNvSpPr>
            <a:spLocks/>
          </p:cNvSpPr>
          <p:nvPr userDrawn="1"/>
        </p:nvSpPr>
        <p:spPr bwMode="gray">
          <a:xfrm>
            <a:off x="34925" y="4940300"/>
            <a:ext cx="9020175" cy="1801813"/>
          </a:xfrm>
          <a:custGeom>
            <a:avLst/>
            <a:gdLst>
              <a:gd name="T0" fmla="*/ 0 w 5682"/>
              <a:gd name="T1" fmla="*/ 363 h 1135"/>
              <a:gd name="T2" fmla="*/ 0 w 5682"/>
              <a:gd name="T3" fmla="*/ 1135 h 1135"/>
              <a:gd name="T4" fmla="*/ 5670 w 5682"/>
              <a:gd name="T5" fmla="*/ 1135 h 1135"/>
              <a:gd name="T6" fmla="*/ 5682 w 5682"/>
              <a:gd name="T7" fmla="*/ 88 h 1135"/>
              <a:gd name="T8" fmla="*/ 4802 w 5682"/>
              <a:gd name="T9" fmla="*/ 32 h 1135"/>
              <a:gd name="T10" fmla="*/ 2722 w 5682"/>
              <a:gd name="T11" fmla="*/ 0 h 1135"/>
              <a:gd name="T12" fmla="*/ 862 w 5682"/>
              <a:gd name="T13" fmla="*/ 91 h 1135"/>
              <a:gd name="T14" fmla="*/ 0 w 5682"/>
              <a:gd name="T15" fmla="*/ 363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82" h="1135">
                <a:moveTo>
                  <a:pt x="0" y="363"/>
                </a:moveTo>
                <a:lnTo>
                  <a:pt x="0" y="1135"/>
                </a:lnTo>
                <a:lnTo>
                  <a:pt x="5670" y="1135"/>
                </a:lnTo>
                <a:lnTo>
                  <a:pt x="5682" y="88"/>
                </a:lnTo>
                <a:lnTo>
                  <a:pt x="4802" y="32"/>
                </a:lnTo>
                <a:lnTo>
                  <a:pt x="2722" y="0"/>
                </a:lnTo>
                <a:lnTo>
                  <a:pt x="862" y="91"/>
                </a:lnTo>
                <a:lnTo>
                  <a:pt x="0" y="363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66611" name="Freeform 51"/>
          <p:cNvSpPr>
            <a:spLocks/>
          </p:cNvSpPr>
          <p:nvPr userDrawn="1"/>
        </p:nvSpPr>
        <p:spPr bwMode="gray">
          <a:xfrm>
            <a:off x="34925" y="4868863"/>
            <a:ext cx="9023350" cy="763587"/>
          </a:xfrm>
          <a:custGeom>
            <a:avLst/>
            <a:gdLst>
              <a:gd name="T0" fmla="*/ 0 w 5698"/>
              <a:gd name="T1" fmla="*/ 481 h 481"/>
              <a:gd name="T2" fmla="*/ 0 w 5698"/>
              <a:gd name="T3" fmla="*/ 117 h 481"/>
              <a:gd name="T4" fmla="*/ 1835 w 5698"/>
              <a:gd name="T5" fmla="*/ 18 h 481"/>
              <a:gd name="T6" fmla="*/ 3905 w 5698"/>
              <a:gd name="T7" fmla="*/ 16 h 481"/>
              <a:gd name="T8" fmla="*/ 5698 w 5698"/>
              <a:gd name="T9" fmla="*/ 109 h 481"/>
              <a:gd name="T10" fmla="*/ 5698 w 5698"/>
              <a:gd name="T11" fmla="*/ 149 h 481"/>
              <a:gd name="T12" fmla="*/ 2192 w 5698"/>
              <a:gd name="T13" fmla="*/ 161 h 481"/>
              <a:gd name="T14" fmla="*/ 0 w 5698"/>
              <a:gd name="T15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98" h="481">
                <a:moveTo>
                  <a:pt x="0" y="481"/>
                </a:moveTo>
                <a:lnTo>
                  <a:pt x="0" y="117"/>
                </a:lnTo>
                <a:cubicBezTo>
                  <a:pt x="299" y="88"/>
                  <a:pt x="1184" y="34"/>
                  <a:pt x="1835" y="18"/>
                </a:cubicBezTo>
                <a:cubicBezTo>
                  <a:pt x="2486" y="0"/>
                  <a:pt x="3261" y="1"/>
                  <a:pt x="3905" y="16"/>
                </a:cubicBezTo>
                <a:cubicBezTo>
                  <a:pt x="4549" y="31"/>
                  <a:pt x="5399" y="87"/>
                  <a:pt x="5698" y="109"/>
                </a:cubicBezTo>
                <a:lnTo>
                  <a:pt x="5698" y="149"/>
                </a:lnTo>
                <a:cubicBezTo>
                  <a:pt x="4322" y="45"/>
                  <a:pt x="3142" y="106"/>
                  <a:pt x="2192" y="161"/>
                </a:cubicBezTo>
                <a:cubicBezTo>
                  <a:pt x="1242" y="216"/>
                  <a:pt x="455" y="393"/>
                  <a:pt x="0" y="481"/>
                </a:cubicBezTo>
                <a:close/>
              </a:path>
            </a:pathLst>
          </a:custGeom>
          <a:gradFill rotWithShape="1">
            <a:gsLst>
              <a:gs pos="0">
                <a:schemeClr val="tx2">
                  <a:gamma/>
                  <a:tint val="84706"/>
                  <a:invGamma/>
                </a:schemeClr>
              </a:gs>
              <a:gs pos="100000">
                <a:schemeClr val="tx2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grpSp>
        <p:nvGrpSpPr>
          <p:cNvPr id="66606" name="Group 46"/>
          <p:cNvGrpSpPr>
            <a:grpSpLocks/>
          </p:cNvGrpSpPr>
          <p:nvPr userDrawn="1"/>
        </p:nvGrpSpPr>
        <p:grpSpPr bwMode="auto">
          <a:xfrm>
            <a:off x="-36513" y="-26988"/>
            <a:ext cx="9166226" cy="6873876"/>
            <a:chOff x="340" y="-199"/>
            <a:chExt cx="5770" cy="4330"/>
          </a:xfrm>
        </p:grpSpPr>
        <p:sp>
          <p:nvSpPr>
            <p:cNvPr id="66588" name="Freeform 28"/>
            <p:cNvSpPr>
              <a:spLocks/>
            </p:cNvSpPr>
            <p:nvPr userDrawn="1"/>
          </p:nvSpPr>
          <p:spPr bwMode="gray">
            <a:xfrm>
              <a:off x="340" y="3833"/>
              <a:ext cx="260" cy="297"/>
            </a:xfrm>
            <a:custGeom>
              <a:avLst/>
              <a:gdLst>
                <a:gd name="T0" fmla="*/ 260 w 260"/>
                <a:gd name="T1" fmla="*/ 297 h 297"/>
                <a:gd name="T2" fmla="*/ 144 w 260"/>
                <a:gd name="T3" fmla="*/ 225 h 297"/>
                <a:gd name="T4" fmla="*/ 52 w 260"/>
                <a:gd name="T5" fmla="*/ 137 h 297"/>
                <a:gd name="T6" fmla="*/ 0 w 260"/>
                <a:gd name="T7" fmla="*/ 0 h 297"/>
                <a:gd name="T8" fmla="*/ 1 w 260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97">
                  <a:moveTo>
                    <a:pt x="260" y="297"/>
                  </a:moveTo>
                  <a:lnTo>
                    <a:pt x="144" y="225"/>
                  </a:lnTo>
                  <a:lnTo>
                    <a:pt x="52" y="137"/>
                  </a:lnTo>
                  <a:lnTo>
                    <a:pt x="0" y="0"/>
                  </a:lnTo>
                  <a:lnTo>
                    <a:pt x="1" y="29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66589" name="AutoShape 29"/>
            <p:cNvSpPr>
              <a:spLocks noChangeArrowheads="1"/>
            </p:cNvSpPr>
            <p:nvPr userDrawn="1"/>
          </p:nvSpPr>
          <p:spPr bwMode="gray">
            <a:xfrm>
              <a:off x="366" y="-155"/>
              <a:ext cx="5717" cy="426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66590" name="Freeform 30"/>
            <p:cNvSpPr>
              <a:spLocks/>
            </p:cNvSpPr>
            <p:nvPr userDrawn="1"/>
          </p:nvSpPr>
          <p:spPr bwMode="gray">
            <a:xfrm>
              <a:off x="340" y="-199"/>
              <a:ext cx="340" cy="334"/>
            </a:xfrm>
            <a:custGeom>
              <a:avLst/>
              <a:gdLst>
                <a:gd name="T0" fmla="*/ 1 w 288"/>
                <a:gd name="T1" fmla="*/ 338 h 338"/>
                <a:gd name="T2" fmla="*/ 77 w 288"/>
                <a:gd name="T3" fmla="*/ 122 h 338"/>
                <a:gd name="T4" fmla="*/ 275 w 288"/>
                <a:gd name="T5" fmla="*/ 20 h 338"/>
                <a:gd name="T6" fmla="*/ 0 w 288"/>
                <a:gd name="T7" fmla="*/ 2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338">
                  <a:moveTo>
                    <a:pt x="1" y="338"/>
                  </a:moveTo>
                  <a:cubicBezTo>
                    <a:pt x="14" y="302"/>
                    <a:pt x="1" y="244"/>
                    <a:pt x="77" y="122"/>
                  </a:cubicBezTo>
                  <a:cubicBezTo>
                    <a:pt x="153" y="0"/>
                    <a:pt x="288" y="32"/>
                    <a:pt x="275" y="20"/>
                  </a:cubicBezTo>
                  <a:lnTo>
                    <a:pt x="0" y="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66591" name="Freeform 31"/>
            <p:cNvSpPr>
              <a:spLocks/>
            </p:cNvSpPr>
            <p:nvPr userDrawn="1"/>
          </p:nvSpPr>
          <p:spPr bwMode="gray">
            <a:xfrm>
              <a:off x="5762" y="-175"/>
              <a:ext cx="348" cy="400"/>
            </a:xfrm>
            <a:custGeom>
              <a:avLst/>
              <a:gdLst>
                <a:gd name="T0" fmla="*/ 0 w 281"/>
                <a:gd name="T1" fmla="*/ 0 h 348"/>
                <a:gd name="T2" fmla="*/ 202 w 281"/>
                <a:gd name="T3" fmla="*/ 96 h 348"/>
                <a:gd name="T4" fmla="*/ 281 w 281"/>
                <a:gd name="T5" fmla="*/ 332 h 348"/>
                <a:gd name="T6" fmla="*/ 281 w 281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348">
                  <a:moveTo>
                    <a:pt x="0" y="0"/>
                  </a:moveTo>
                  <a:cubicBezTo>
                    <a:pt x="33" y="16"/>
                    <a:pt x="125" y="6"/>
                    <a:pt x="202" y="96"/>
                  </a:cubicBezTo>
                  <a:cubicBezTo>
                    <a:pt x="279" y="186"/>
                    <a:pt x="268" y="348"/>
                    <a:pt x="281" y="332"/>
                  </a:cubicBezTo>
                  <a:lnTo>
                    <a:pt x="281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66592" name="Freeform 32"/>
            <p:cNvSpPr>
              <a:spLocks/>
            </p:cNvSpPr>
            <p:nvPr userDrawn="1"/>
          </p:nvSpPr>
          <p:spPr bwMode="gray">
            <a:xfrm>
              <a:off x="5858" y="3842"/>
              <a:ext cx="252" cy="289"/>
            </a:xfrm>
            <a:custGeom>
              <a:avLst/>
              <a:gdLst>
                <a:gd name="T0" fmla="*/ 0 w 227"/>
                <a:gd name="T1" fmla="*/ 289 h 289"/>
                <a:gd name="T2" fmla="*/ 227 w 227"/>
                <a:gd name="T3" fmla="*/ 289 h 289"/>
                <a:gd name="T4" fmla="*/ 227 w 227"/>
                <a:gd name="T5" fmla="*/ 17 h 289"/>
                <a:gd name="T6" fmla="*/ 129 w 227"/>
                <a:gd name="T7" fmla="*/ 188 h 289"/>
                <a:gd name="T8" fmla="*/ 0 w 227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89">
                  <a:moveTo>
                    <a:pt x="0" y="289"/>
                  </a:moveTo>
                  <a:lnTo>
                    <a:pt x="227" y="289"/>
                  </a:lnTo>
                  <a:lnTo>
                    <a:pt x="227" y="17"/>
                  </a:lnTo>
                  <a:cubicBezTo>
                    <a:pt x="211" y="0"/>
                    <a:pt x="210" y="117"/>
                    <a:pt x="129" y="188"/>
                  </a:cubicBezTo>
                  <a:cubicBezTo>
                    <a:pt x="48" y="259"/>
                    <a:pt x="28" y="270"/>
                    <a:pt x="0" y="2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656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00113" y="5373688"/>
            <a:ext cx="7637462" cy="6254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noProof="0" smtClean="0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D300B3C-72CA-4A07-8474-B89EE6751B96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17878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6192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6192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C442B5-CD07-4C1E-A8AF-2E57731AD6F5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858126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135938" cy="504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125538"/>
            <a:ext cx="8229600" cy="532765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14C11DF-4C79-477C-A5EF-D0CDF6B7BB8E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20610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135938" cy="504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1125538"/>
            <a:ext cx="4038600" cy="2587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3" y="3865563"/>
            <a:ext cx="4038600" cy="2587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59313" y="1125538"/>
            <a:ext cx="4038600" cy="532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CE7D07-55AD-4AB4-B5EA-A27F6A0EB89E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91871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135938" cy="504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125538"/>
            <a:ext cx="8229600" cy="532765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8F0E-726C-4F20-B512-B179A4B68EAF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141177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8313" y="260350"/>
            <a:ext cx="8229600" cy="6192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2ECCCB0-CE83-4756-ADD6-3AC555233E43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140797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D8F57B-0A27-44F7-A9E2-E4F016D7E388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3109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6BF7F8F-DA27-4AD0-8A55-4DC15F981CBD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46082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03860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25538"/>
            <a:ext cx="403860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40422E-45BA-4F44-A752-87A68A4CA2C6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18577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D2BA19C-6DBC-480F-8B94-E770BDF318B7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95878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FB4DA9D-621B-40F4-923D-55EA01820D58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72372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2F48BD-96BF-4131-9654-E67E48C5AA66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75636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C7BB30-2964-4E8F-AF61-0D25494E99E6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86624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23850" y="6477000"/>
            <a:ext cx="7191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4BC58E-261D-49E3-86A0-561E21CD3ABB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84888" y="6453188"/>
            <a:ext cx="2808287" cy="265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79538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24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26299738"/>
              </p:ext>
            </p:extLst>
          </p:nvPr>
        </p:nvGraphicFramePr>
        <p:xfrm>
          <a:off x="60532" y="95802"/>
          <a:ext cx="9088438" cy="863600"/>
        </p:xfrm>
        <a:graphic>
          <a:graphicData uri="http://schemas.openxmlformats.org/presentationml/2006/ole">
            <p:oleObj spid="_x0000_s12572" name="Image" r:id="rId18" imgW="9714286" imgH="1587302" progId="">
              <p:embed/>
            </p:oleObj>
          </a:graphicData>
        </a:graphic>
      </p:graphicFrame>
      <p:pic>
        <p:nvPicPr>
          <p:cNvPr id="15" name="Picture 55" descr="http://www.cientifica.com/wp-content/uploads/2013/12/graphene-emerging-technologies-e1386507373472.jp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1559" b="19794"/>
          <a:stretch/>
        </p:blipFill>
        <p:spPr bwMode="auto">
          <a:xfrm>
            <a:off x="1" y="1"/>
            <a:ext cx="2843808" cy="1043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27" name="Freeform 139"/>
          <p:cNvSpPr>
            <a:spLocks/>
          </p:cNvSpPr>
          <p:nvPr/>
        </p:nvSpPr>
        <p:spPr bwMode="gray">
          <a:xfrm>
            <a:off x="0" y="920651"/>
            <a:ext cx="9093200" cy="492125"/>
          </a:xfrm>
          <a:custGeom>
            <a:avLst/>
            <a:gdLst>
              <a:gd name="T0" fmla="*/ 5728 w 5728"/>
              <a:gd name="T1" fmla="*/ 310 h 310"/>
              <a:gd name="T2" fmla="*/ 5712 w 5728"/>
              <a:gd name="T3" fmla="*/ 13 h 310"/>
              <a:gd name="T4" fmla="*/ 0 w 5728"/>
              <a:gd name="T5" fmla="*/ 13 h 310"/>
              <a:gd name="T6" fmla="*/ 12 w 5728"/>
              <a:gd name="T7" fmla="*/ 83 h 310"/>
              <a:gd name="T8" fmla="*/ 4232 w 5728"/>
              <a:gd name="T9" fmla="*/ 94 h 310"/>
              <a:gd name="T10" fmla="*/ 5728 w 5728"/>
              <a:gd name="T1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28" h="310">
                <a:moveTo>
                  <a:pt x="5728" y="310"/>
                </a:moveTo>
                <a:lnTo>
                  <a:pt x="5712" y="13"/>
                </a:lnTo>
                <a:cubicBezTo>
                  <a:pt x="5688" y="0"/>
                  <a:pt x="948" y="5"/>
                  <a:pt x="0" y="13"/>
                </a:cubicBezTo>
                <a:lnTo>
                  <a:pt x="12" y="83"/>
                </a:lnTo>
                <a:cubicBezTo>
                  <a:pt x="1039" y="76"/>
                  <a:pt x="3285" y="44"/>
                  <a:pt x="4232" y="94"/>
                </a:cubicBezTo>
                <a:cubicBezTo>
                  <a:pt x="5185" y="132"/>
                  <a:pt x="5424" y="250"/>
                  <a:pt x="5728" y="31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260350"/>
            <a:ext cx="813593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grpSp>
        <p:nvGrpSpPr>
          <p:cNvPr id="12408" name="Group 120"/>
          <p:cNvGrpSpPr>
            <a:grpSpLocks/>
          </p:cNvGrpSpPr>
          <p:nvPr/>
        </p:nvGrpSpPr>
        <p:grpSpPr bwMode="auto">
          <a:xfrm>
            <a:off x="0" y="-28575"/>
            <a:ext cx="9140825" cy="6886575"/>
            <a:chOff x="0" y="-17"/>
            <a:chExt cx="5758" cy="4338"/>
          </a:xfrm>
        </p:grpSpPr>
        <p:sp>
          <p:nvSpPr>
            <p:cNvPr id="12409" name="Freeform 121"/>
            <p:cNvSpPr>
              <a:spLocks/>
            </p:cNvSpPr>
            <p:nvPr userDrawn="1"/>
          </p:nvSpPr>
          <p:spPr bwMode="gray">
            <a:xfrm>
              <a:off x="0" y="4023"/>
              <a:ext cx="260" cy="297"/>
            </a:xfrm>
            <a:custGeom>
              <a:avLst/>
              <a:gdLst>
                <a:gd name="T0" fmla="*/ 260 w 260"/>
                <a:gd name="T1" fmla="*/ 297 h 297"/>
                <a:gd name="T2" fmla="*/ 144 w 260"/>
                <a:gd name="T3" fmla="*/ 225 h 297"/>
                <a:gd name="T4" fmla="*/ 52 w 260"/>
                <a:gd name="T5" fmla="*/ 137 h 297"/>
                <a:gd name="T6" fmla="*/ 0 w 260"/>
                <a:gd name="T7" fmla="*/ 0 h 297"/>
                <a:gd name="T8" fmla="*/ 1 w 260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97">
                  <a:moveTo>
                    <a:pt x="260" y="297"/>
                  </a:moveTo>
                  <a:lnTo>
                    <a:pt x="144" y="225"/>
                  </a:lnTo>
                  <a:lnTo>
                    <a:pt x="52" y="137"/>
                  </a:lnTo>
                  <a:lnTo>
                    <a:pt x="0" y="0"/>
                  </a:lnTo>
                  <a:lnTo>
                    <a:pt x="1" y="29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2410" name="AutoShape 122"/>
            <p:cNvSpPr>
              <a:spLocks noChangeArrowheads="1"/>
            </p:cNvSpPr>
            <p:nvPr userDrawn="1"/>
          </p:nvSpPr>
          <p:spPr bwMode="gray">
            <a:xfrm>
              <a:off x="26" y="27"/>
              <a:ext cx="5709" cy="426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2411" name="Freeform 123"/>
            <p:cNvSpPr>
              <a:spLocks/>
            </p:cNvSpPr>
            <p:nvPr userDrawn="1"/>
          </p:nvSpPr>
          <p:spPr bwMode="gray">
            <a:xfrm>
              <a:off x="0" y="-17"/>
              <a:ext cx="340" cy="334"/>
            </a:xfrm>
            <a:custGeom>
              <a:avLst/>
              <a:gdLst>
                <a:gd name="T0" fmla="*/ 1 w 288"/>
                <a:gd name="T1" fmla="*/ 338 h 338"/>
                <a:gd name="T2" fmla="*/ 77 w 288"/>
                <a:gd name="T3" fmla="*/ 122 h 338"/>
                <a:gd name="T4" fmla="*/ 275 w 288"/>
                <a:gd name="T5" fmla="*/ 20 h 338"/>
                <a:gd name="T6" fmla="*/ 0 w 288"/>
                <a:gd name="T7" fmla="*/ 2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338">
                  <a:moveTo>
                    <a:pt x="1" y="338"/>
                  </a:moveTo>
                  <a:cubicBezTo>
                    <a:pt x="14" y="302"/>
                    <a:pt x="1" y="244"/>
                    <a:pt x="77" y="122"/>
                  </a:cubicBezTo>
                  <a:cubicBezTo>
                    <a:pt x="153" y="0"/>
                    <a:pt x="288" y="32"/>
                    <a:pt x="275" y="20"/>
                  </a:cubicBezTo>
                  <a:lnTo>
                    <a:pt x="0" y="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2412" name="Freeform 124"/>
            <p:cNvSpPr>
              <a:spLocks/>
            </p:cNvSpPr>
            <p:nvPr userDrawn="1"/>
          </p:nvSpPr>
          <p:spPr bwMode="gray">
            <a:xfrm>
              <a:off x="5475" y="3"/>
              <a:ext cx="281" cy="344"/>
            </a:xfrm>
            <a:custGeom>
              <a:avLst/>
              <a:gdLst>
                <a:gd name="T0" fmla="*/ 0 w 281"/>
                <a:gd name="T1" fmla="*/ 0 h 348"/>
                <a:gd name="T2" fmla="*/ 202 w 281"/>
                <a:gd name="T3" fmla="*/ 96 h 348"/>
                <a:gd name="T4" fmla="*/ 281 w 281"/>
                <a:gd name="T5" fmla="*/ 332 h 348"/>
                <a:gd name="T6" fmla="*/ 281 w 281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348">
                  <a:moveTo>
                    <a:pt x="0" y="0"/>
                  </a:moveTo>
                  <a:cubicBezTo>
                    <a:pt x="33" y="16"/>
                    <a:pt x="125" y="6"/>
                    <a:pt x="202" y="96"/>
                  </a:cubicBezTo>
                  <a:cubicBezTo>
                    <a:pt x="279" y="186"/>
                    <a:pt x="268" y="348"/>
                    <a:pt x="281" y="332"/>
                  </a:cubicBezTo>
                  <a:lnTo>
                    <a:pt x="281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2413" name="Freeform 125"/>
            <p:cNvSpPr>
              <a:spLocks/>
            </p:cNvSpPr>
            <p:nvPr userDrawn="1"/>
          </p:nvSpPr>
          <p:spPr bwMode="gray">
            <a:xfrm>
              <a:off x="5531" y="4032"/>
              <a:ext cx="227" cy="289"/>
            </a:xfrm>
            <a:custGeom>
              <a:avLst/>
              <a:gdLst>
                <a:gd name="T0" fmla="*/ 0 w 227"/>
                <a:gd name="T1" fmla="*/ 289 h 289"/>
                <a:gd name="T2" fmla="*/ 227 w 227"/>
                <a:gd name="T3" fmla="*/ 289 h 289"/>
                <a:gd name="T4" fmla="*/ 227 w 227"/>
                <a:gd name="T5" fmla="*/ 17 h 289"/>
                <a:gd name="T6" fmla="*/ 129 w 227"/>
                <a:gd name="T7" fmla="*/ 188 h 289"/>
                <a:gd name="T8" fmla="*/ 0 w 227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89">
                  <a:moveTo>
                    <a:pt x="0" y="289"/>
                  </a:moveTo>
                  <a:lnTo>
                    <a:pt x="227" y="289"/>
                  </a:lnTo>
                  <a:lnTo>
                    <a:pt x="227" y="17"/>
                  </a:lnTo>
                  <a:cubicBezTo>
                    <a:pt x="211" y="0"/>
                    <a:pt x="210" y="117"/>
                    <a:pt x="129" y="188"/>
                  </a:cubicBezTo>
                  <a:cubicBezTo>
                    <a:pt x="48" y="259"/>
                    <a:pt x="28" y="270"/>
                    <a:pt x="0" y="2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2421" name="AutoShape 133"/>
          <p:cNvSpPr>
            <a:spLocks noChangeArrowheads="1"/>
          </p:cNvSpPr>
          <p:nvPr/>
        </p:nvSpPr>
        <p:spPr bwMode="auto">
          <a:xfrm>
            <a:off x="93663" y="80963"/>
            <a:ext cx="8982075" cy="6704012"/>
          </a:xfrm>
          <a:prstGeom prst="roundRect">
            <a:avLst>
              <a:gd name="adj" fmla="val 5889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125538"/>
            <a:ext cx="82296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0.jpeg"/><Relationship Id="rId17" Type="http://schemas.openxmlformats.org/officeDocument/2006/relationships/image" Target="../media/image103.emf"/><Relationship Id="rId2" Type="http://schemas.openxmlformats.org/officeDocument/2006/relationships/image" Target="../media/image92.jpeg"/><Relationship Id="rId16" Type="http://schemas.microsoft.com/office/2007/relationships/hdphoto" Target="../media/hdphoto11.wdp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microsoft.com/office/2007/relationships/hdphoto" Target="../media/hdphoto9.wdp"/><Relationship Id="rId4" Type="http://schemas.openxmlformats.org/officeDocument/2006/relationships/image" Target="../media/image94.emf"/><Relationship Id="rId9" Type="http://schemas.openxmlformats.org/officeDocument/2006/relationships/image" Target="../media/image98.png"/><Relationship Id="rId14" Type="http://schemas.microsoft.com/office/2007/relationships/hdphoto" Target="../media/hdphoto10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7.jpeg"/><Relationship Id="rId7" Type="http://schemas.openxmlformats.org/officeDocument/2006/relationships/image" Target="../media/image130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11" Type="http://schemas.openxmlformats.org/officeDocument/2006/relationships/image" Target="../media/image134.png"/><Relationship Id="rId5" Type="http://schemas.openxmlformats.org/officeDocument/2006/relationships/hyperlink" Target="http://www.cpbrandsite.com/th/product/product_detail.aspx?pid=31" TargetMode="External"/><Relationship Id="rId10" Type="http://schemas.openxmlformats.org/officeDocument/2006/relationships/image" Target="../media/image133.png"/><Relationship Id="rId4" Type="http://schemas.openxmlformats.org/officeDocument/2006/relationships/image" Target="../media/image128.jpeg"/><Relationship Id="rId9" Type="http://schemas.openxmlformats.org/officeDocument/2006/relationships/image" Target="../media/image1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hyperlink" Target="http://www.chiataigroup.com/th/home/index.php" TargetMode="External"/><Relationship Id="rId7" Type="http://schemas.microsoft.com/office/2007/relationships/hdphoto" Target="../media/hdphoto12.wdp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gif"/><Relationship Id="rId9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58.jpeg"/><Relationship Id="rId7" Type="http://schemas.openxmlformats.org/officeDocument/2006/relationships/diagramData" Target="../diagrams/data2.xml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11" Type="http://schemas.microsoft.com/office/2007/relationships/diagramDrawing" Target="../diagrams/drawing2.xml"/><Relationship Id="rId5" Type="http://schemas.openxmlformats.org/officeDocument/2006/relationships/image" Target="../media/image160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59.png"/><Relationship Id="rId9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99592" y="5085184"/>
            <a:ext cx="7637462" cy="1080120"/>
          </a:xfrm>
        </p:spPr>
        <p:txBody>
          <a:bodyPr/>
          <a:lstStyle/>
          <a:p>
            <a:r>
              <a:rPr lang="th-TH" altLang="ko-K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มนตรี คงตระกูลเทียน </a:t>
            </a:r>
            <a:endParaRPr lang="en-US" altLang="ko-KR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ko-K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altLang="ko-K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กลุ่มธุรกิจพืชครบวงจร เครือเจริญโภคภัณฑ์</a:t>
            </a:r>
            <a:endParaRPr lang="en-US" altLang="ko-KR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altLang="ko-KR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-304800" y="244624"/>
            <a:ext cx="9836224" cy="1584176"/>
          </a:xfrm>
        </p:spPr>
        <p:txBody>
          <a:bodyPr/>
          <a:lstStyle/>
          <a:p>
            <a:r>
              <a:rPr lang="en-US" altLang="ko-KR" sz="25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ea typeface="Gulim" pitchFamily="34" charset="-127"/>
              </a:rPr>
              <a:t>Irrigation and Drainage in a Changing World:        </a:t>
            </a:r>
            <a:br>
              <a:rPr lang="en-US" altLang="ko-KR" sz="25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ea typeface="Gulim" pitchFamily="34" charset="-127"/>
              </a:rPr>
            </a:br>
            <a:r>
              <a:rPr lang="en-US" altLang="ko-KR" sz="25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ea typeface="Gulim" pitchFamily="34" charset="-127"/>
              </a:rPr>
              <a:t>Challenges and Opportunities for Global Food Securities</a:t>
            </a:r>
            <a:br>
              <a:rPr lang="en-US" altLang="ko-KR" sz="25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ea typeface="Gulim" pitchFamily="34" charset="-127"/>
              </a:rPr>
            </a:br>
            <a:endParaRPr lang="en-US" altLang="ko-KR" sz="25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ea typeface="Gulim" pitchFamily="34" charset="-1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3768" y="6021288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b="1" kern="0" dirty="0">
                <a:solidFill>
                  <a:srgbClr val="FFFFFF"/>
                </a:solidFill>
                <a:latin typeface="Arial"/>
                <a:ea typeface="Gulim" pitchFamily="34" charset="-127"/>
                <a:cs typeface="+mj-cs"/>
              </a:rPr>
              <a:t>9</a:t>
            </a:r>
            <a:r>
              <a:rPr lang="en-US" altLang="ko-KR" b="1" kern="0" baseline="30000" dirty="0">
                <a:solidFill>
                  <a:srgbClr val="FFFFFF"/>
                </a:solidFill>
                <a:latin typeface="Arial"/>
                <a:ea typeface="Gulim" pitchFamily="34" charset="-127"/>
                <a:cs typeface="+mj-cs"/>
              </a:rPr>
              <a:t>th</a:t>
            </a:r>
            <a:r>
              <a:rPr lang="en-US" altLang="ko-KR" b="1" kern="0" dirty="0">
                <a:solidFill>
                  <a:srgbClr val="FFFFFF"/>
                </a:solidFill>
                <a:latin typeface="Arial"/>
                <a:ea typeface="Gulim" pitchFamily="34" charset="-127"/>
                <a:cs typeface="+mj-cs"/>
              </a:rPr>
              <a:t> THAICID NATIONAL </a:t>
            </a:r>
            <a:r>
              <a:rPr lang="en-US" altLang="ko-KR" b="1" kern="0" dirty="0" smtClean="0">
                <a:solidFill>
                  <a:srgbClr val="FFFFFF"/>
                </a:solidFill>
                <a:latin typeface="Arial"/>
                <a:ea typeface="Gulim" pitchFamily="34" charset="-127"/>
                <a:cs typeface="+mj-cs"/>
              </a:rPr>
              <a:t>SYMPOSIUM</a:t>
            </a:r>
            <a:endParaRPr lang="th-TH" altLang="ko-KR" b="1" kern="0" dirty="0" smtClean="0">
              <a:solidFill>
                <a:srgbClr val="FFFFFF"/>
              </a:solidFill>
              <a:latin typeface="Arial"/>
              <a:ea typeface="Gulim" pitchFamily="34" charset="-127"/>
              <a:cs typeface="+mj-cs"/>
            </a:endParaRPr>
          </a:p>
          <a:p>
            <a:r>
              <a:rPr lang="th-TH" altLang="ko-KR" sz="3200" b="1" kern="0" dirty="0" smtClean="0">
                <a:solidFill>
                  <a:srgbClr val="FFFFFF"/>
                </a:solidFill>
                <a:latin typeface="Arial"/>
                <a:ea typeface="Gulim" pitchFamily="34" charset="-127"/>
                <a:cs typeface="+mj-cs"/>
              </a:rPr>
              <a:t> </a:t>
            </a:r>
            <a:r>
              <a:rPr lang="th-TH" altLang="ko-KR" sz="3200" b="1" kern="0" dirty="0">
                <a:solidFill>
                  <a:srgbClr val="FFFFFF"/>
                </a:solidFill>
                <a:latin typeface="+mj-lt"/>
                <a:ea typeface="Gulim" pitchFamily="34" charset="-127"/>
                <a:cs typeface="+mj-cs"/>
              </a:rPr>
              <a:t/>
            </a:r>
            <a:br>
              <a:rPr lang="th-TH" altLang="ko-KR" sz="3200" b="1" kern="0" dirty="0">
                <a:solidFill>
                  <a:srgbClr val="FFFFFF"/>
                </a:solidFill>
                <a:latin typeface="+mj-lt"/>
                <a:ea typeface="Gulim" pitchFamily="34" charset="-127"/>
                <a:cs typeface="+mj-cs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2110471" y="1554172"/>
            <a:ext cx="6128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ความมั่นคงทางอาหาร  หมายถึง “สภาวะที่คนทุกคนและทุกขณะเวลามีความสามารถทั้งทางกายภาพและทางเศรษฐกิจที่สามารถเข้าถึงอาหารที่เพียงพอ ปลอดภัย และมีคุณค่าทางโภชนาการ เพื่อตอบสนองความต้องการและความพึงพอใจด้านอาหารเพื่อให้เกิดชีวิตที่มีพลังและมีสุขภาพ” -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i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FAO</a:t>
            </a:r>
            <a:r>
              <a:rPr lang="th-TH" sz="1600" b="1" i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sz="1600" b="1" i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338" name="Picture 2" descr="https://encrypted-tbn3.gstatic.com/images?q=tbn:ANd9GcQ7B2pAS6jGT5VpWN2boM2zl_M86yD-RoZijPDkxjS5P6e-ytYFi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48069" y1="21759" x2="48069" y2="21759"/>
                        <a14:foregroundMark x1="79399" y1="42593" x2="79399" y2="42593"/>
                        <a14:foregroundMark x1="45494" y1="33796" x2="45494" y2="33796"/>
                        <a14:foregroundMark x1="12446" y1="39815" x2="12446" y2="39815"/>
                        <a14:foregroundMark x1="16738" y1="63426" x2="16738" y2="63426"/>
                        <a14:foregroundMark x1="20172" y1="73148" x2="20172" y2="73148"/>
                        <a14:foregroundMark x1="23605" y1="79167" x2="23605" y2="79167"/>
                        <a14:foregroundMark x1="34335" y1="80093" x2="34335" y2="80093"/>
                        <a14:foregroundMark x1="54936" y1="83333" x2="54936" y2="83333"/>
                        <a14:foregroundMark x1="63090" y1="81944" x2="63090" y2="81944"/>
                        <a14:foregroundMark x1="66524" y1="75463" x2="66524" y2="75463"/>
                        <a14:foregroundMark x1="75107" y1="67593" x2="75107" y2="67593"/>
                        <a14:foregroundMark x1="78541" y1="62500" x2="7854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1484339"/>
            <a:ext cx="1450413" cy="1411819"/>
          </a:xfrm>
          <a:prstGeom prst="rect">
            <a:avLst/>
          </a:prstGeom>
          <a:noFill/>
        </p:spPr>
      </p:pic>
      <p:pic>
        <p:nvPicPr>
          <p:cNvPr id="14344" name="Picture 8" descr="https://encrypted-tbn3.gstatic.com/images?q=tbn:ANd9GcRf7-j3ZFcyNCKdUCYHBuo8nS9TZ2NjAtkxNhOQyCsbWRZM58Zus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6466" y="4797940"/>
            <a:ext cx="2628900" cy="1743075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47441" y="-7620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ความมั่นคงทางอาหาร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http://www.wfp.org/sites/default/files/imagecache/600x300/sites/default/files/header_food_im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66466" y="3252612"/>
            <a:ext cx="2628900" cy="13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707597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องค์ประกอบความมั่นคงทางอาหาร</a:t>
            </a:r>
          </a:p>
          <a:p>
            <a:endParaRPr lang="th-TH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การมีอาหารที่เพียงพอ (</a:t>
            </a:r>
            <a:r>
              <a:rPr lang="en-US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Food Availability)</a:t>
            </a:r>
            <a:endParaRPr lang="th-TH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การเข้าถึงอาหาร (</a:t>
            </a:r>
            <a:r>
              <a:rPr lang="en-US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Food Access)</a:t>
            </a:r>
            <a:endParaRPr lang="th-TH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การใช้ประโยชน์จากอาหาร (</a:t>
            </a:r>
            <a:r>
              <a:rPr lang="en-US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Utilization)</a:t>
            </a:r>
            <a:endParaRPr lang="th-TH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การมีเสถียรภาพด้านอาหาร (</a:t>
            </a:r>
            <a:r>
              <a:rPr lang="en-US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Stability)</a:t>
            </a:r>
            <a:endParaRPr lang="th-TH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805264"/>
            <a:ext cx="5253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</a:t>
            </a:r>
            <a:r>
              <a:rPr lang="en-US" sz="11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th-TH" sz="11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Food and Agricultural Organization, Food Security (FAO)</a:t>
            </a:r>
            <a:endParaRPr lang="th-TH" sz="11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007" t="34166" r="18229" b="4444"/>
          <a:stretch/>
        </p:blipFill>
        <p:spPr>
          <a:xfrm>
            <a:off x="395536" y="1124744"/>
            <a:ext cx="8496944" cy="536521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7441" y="-7620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ความมั่นคงทางอาหาร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จำนวนประชากรที่ขาดแคลนอาหาร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552" y="6381328"/>
            <a:ext cx="4572000" cy="2359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aseline="30000" dirty="0">
                <a:solidFill>
                  <a:srgbClr val="000090"/>
                </a:solidFill>
                <a:latin typeface="Tahoma"/>
                <a:cs typeface="Tahoma"/>
              </a:rPr>
              <a:t>FOOD AND AGRICULTURE ORGANIZATION OF THE UNITED NATIONS Rome, 2013</a:t>
            </a:r>
            <a:endParaRPr lang="en-US" sz="1400" dirty="0">
              <a:solidFill>
                <a:srgbClr val="00009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4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927" t="12255" r="3512" b="20175"/>
          <a:stretch/>
        </p:blipFill>
        <p:spPr>
          <a:xfrm>
            <a:off x="107504" y="1830647"/>
            <a:ext cx="4445756" cy="3641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9400" t="24008" r="17765" b="27591"/>
          <a:stretch/>
        </p:blipFill>
        <p:spPr>
          <a:xfrm>
            <a:off x="4526679" y="1647929"/>
            <a:ext cx="4459738" cy="237626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53260" y="4024193"/>
            <a:ext cx="43204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6127568"/>
            <a:ext cx="4392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 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สำนักที่ปรึกษาทางเศรษฐกิจ บริษัท เจริญโภคภัณฑ์อาหาร จำกัด</a:t>
            </a:r>
          </a:p>
          <a:p>
            <a:r>
              <a:rPr lang="th-TH" sz="10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en-US" sz="10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Global Harvest Initiative’s 2012</a:t>
            </a:r>
            <a:endParaRPr lang="th-TH" sz="10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0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endParaRPr lang="en-US" sz="10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6242" y="3156757"/>
            <a:ext cx="2286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Total Factor Productivity </a:t>
            </a:r>
            <a:endParaRPr lang="th-TH" sz="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590800"/>
            <a:ext cx="2286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 smtClean="0">
                <a:solidFill>
                  <a:srgbClr val="00A44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Food Demand</a:t>
            </a:r>
            <a:endParaRPr lang="th-TH" sz="800" b="1" dirty="0">
              <a:solidFill>
                <a:srgbClr val="00A44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728405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1400" dirty="0" smtClean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ปริมาณการผลิตอาหารได้เพียงพอต่อความต้องการของประชากร ปี 2030</a:t>
            </a:r>
          </a:p>
          <a:p>
            <a:pPr algn="ctr"/>
            <a:r>
              <a:rPr lang="th-TH" sz="1400" dirty="0" smtClean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วัดจากประสิทธิภาพและเทคโนโลยีการผลิตในปัจจุบัน</a:t>
            </a:r>
            <a:endParaRPr lang="en-US" sz="14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7441" y="-7620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ความมั่นคงทางอาหาร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53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719" t="14648" r="31491" b="6250"/>
          <a:stretch>
            <a:fillRect/>
          </a:stretch>
        </p:blipFill>
        <p:spPr bwMode="auto">
          <a:xfrm>
            <a:off x="228600" y="1417207"/>
            <a:ext cx="3600400" cy="39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47441" y="-7620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ดัชนีความมั่นคงทางอาหารของโลก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347" y="5791200"/>
            <a:ext cx="4392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 </a:t>
            </a:r>
            <a:r>
              <a:rPr lang="en-US" sz="105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Economist Intelligence Unit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1379" t="27721" r="29310" b="9150"/>
          <a:stretch/>
        </p:blipFill>
        <p:spPr bwMode="auto">
          <a:xfrm>
            <a:off x="3276600" y="1005761"/>
            <a:ext cx="5775251" cy="572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334000" y="2895600"/>
            <a:ext cx="1676400" cy="15240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1907039"/>
              </p:ext>
            </p:extLst>
          </p:nvPr>
        </p:nvGraphicFramePr>
        <p:xfrm>
          <a:off x="179509" y="1196753"/>
          <a:ext cx="8820479" cy="351019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08115"/>
                <a:gridCol w="936104"/>
                <a:gridCol w="864096"/>
                <a:gridCol w="719876"/>
                <a:gridCol w="882048"/>
                <a:gridCol w="882048"/>
                <a:gridCol w="882048"/>
                <a:gridCol w="882048"/>
                <a:gridCol w="882048"/>
                <a:gridCol w="882048"/>
              </a:tblGrid>
              <a:tr h="578485">
                <a:tc rowSpan="2"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/>
                      <a:r>
                        <a:rPr lang="th-TH" sz="12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(ล้านตัน)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6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ข้าว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940D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6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ยางพารา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940D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6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ปาล์มน้ำมัน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940D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7618">
                <a:tc vMerge="1">
                  <a:txBody>
                    <a:bodyPr/>
                    <a:lstStyle/>
                    <a:p>
                      <a:pPr algn="l"/>
                      <a:endParaRPr lang="en-US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4C76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2010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2012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2010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2012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2010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2012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</a:tr>
              <a:tr h="530897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ผลิต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20.260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20.26</a:t>
                      </a:r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20.46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3.05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3.35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3.77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1.29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1.83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1.89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0897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บริโภค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10.2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10.3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10.4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0.46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1.83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1.89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</a:tr>
              <a:tr h="530897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ส่งออก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9.05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10.65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6.9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2.86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2.95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3.12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0.065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0.21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0698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44.67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52.56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33.72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93.77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88.06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82.75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5.04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18.03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11.11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</a:tr>
              <a:tr h="490698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/>
                      <a:r>
                        <a:rPr lang="th-TH" sz="11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ราคาเฉลี่ย(บาท/กก.)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8.56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10.23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9.88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102.6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124.2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87.15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4.83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6.02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5.31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วงรี 9"/>
          <p:cNvSpPr/>
          <p:nvPr/>
        </p:nvSpPr>
        <p:spPr>
          <a:xfrm>
            <a:off x="3275856" y="5696381"/>
            <a:ext cx="1008112" cy="1078730"/>
          </a:xfrm>
          <a:prstGeom prst="ellipse">
            <a:avLst/>
          </a:prstGeom>
          <a:blipFill rotWithShape="0">
            <a:blip r:embed="rId2" cstate="email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13" name="วงรี 10"/>
          <p:cNvSpPr/>
          <p:nvPr/>
        </p:nvSpPr>
        <p:spPr>
          <a:xfrm>
            <a:off x="4355976" y="5696381"/>
            <a:ext cx="1008112" cy="1078729"/>
          </a:xfrm>
          <a:prstGeom prst="ellipse">
            <a:avLst/>
          </a:prstGeom>
          <a:blipFill rotWithShape="0">
            <a:blip r:embed="rId3" cstate="email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pic>
        <p:nvPicPr>
          <p:cNvPr id="14" name="Picture 11" descr="01"/>
          <p:cNvPicPr>
            <a:picLocks noChangeAspect="1" noChangeArrowheads="1"/>
          </p:cNvPicPr>
          <p:nvPr/>
        </p:nvPicPr>
        <p:blipFill>
          <a:blip r:embed="rId4" cstate="email">
            <a:lum bright="-16000"/>
          </a:blip>
          <a:srcRect/>
          <a:stretch>
            <a:fillRect/>
          </a:stretch>
        </p:blipFill>
        <p:spPr bwMode="auto">
          <a:xfrm>
            <a:off x="6744004" y="5699082"/>
            <a:ext cx="1071448" cy="1052294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Picture 2" descr="H:\มันน้ำหยด\IMGP3140n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91320" y="5696381"/>
            <a:ext cx="1066967" cy="105499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Picture 4" descr="C:\Documents and Settings\MAY\Desktop\อ้อย.jpg"/>
          <p:cNvPicPr>
            <a:picLocks noChangeAspect="1" noChangeArrowheads="1"/>
          </p:cNvPicPr>
          <p:nvPr/>
        </p:nvPicPr>
        <p:blipFill>
          <a:blip r:embed="rId6" cstate="email">
            <a:lum bright="-10000" contrast="30000"/>
          </a:blip>
          <a:srcRect/>
          <a:stretch>
            <a:fillRect/>
          </a:stretch>
        </p:blipFill>
        <p:spPr bwMode="auto">
          <a:xfrm>
            <a:off x="5547814" y="5695370"/>
            <a:ext cx="1045191" cy="105600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TextBox 16"/>
          <p:cNvSpPr txBox="1"/>
          <p:nvPr/>
        </p:nvSpPr>
        <p:spPr>
          <a:xfrm>
            <a:off x="508511" y="4826672"/>
            <a:ext cx="676875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ที่มา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th-TH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สำนักงานเศรษฐกิจการเกษตร</a:t>
            </a:r>
          </a:p>
          <a:p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กรมการค้าภายใน กระทรวงพาณิชย์</a:t>
            </a:r>
          </a:p>
          <a:p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สถาบันวิจัยยาง กรมวิชาการเกษตร</a:t>
            </a:r>
          </a:p>
          <a:p>
            <a:r>
              <a:rPr lang="en-US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</a:p>
          <a:p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874192" y="188640"/>
            <a:ext cx="7442224" cy="50586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การผลิต บริโภค ส่งออกสินค้าเกษตรที่สำคัญของไทย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3180249"/>
              </p:ext>
            </p:extLst>
          </p:nvPr>
        </p:nvGraphicFramePr>
        <p:xfrm>
          <a:off x="833908" y="1124744"/>
          <a:ext cx="7842547" cy="32442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115780"/>
                <a:gridCol w="1022797"/>
                <a:gridCol w="1222514"/>
                <a:gridCol w="1120364"/>
                <a:gridCol w="1120364"/>
                <a:gridCol w="1120364"/>
                <a:gridCol w="1120364"/>
              </a:tblGrid>
              <a:tr h="513878">
                <a:tc rowSpan="2"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(ล้านตัน)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6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มันสำปะหลัง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940D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6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น้ำตาลทราย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5940D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7678">
                <a:tc vMerge="1">
                  <a:txBody>
                    <a:bodyPr/>
                    <a:lstStyle/>
                    <a:p>
                      <a:pPr algn="l"/>
                      <a:endParaRPr lang="en-US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4C763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2010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2012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2010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2012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5940D6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</a:tr>
              <a:tr h="471605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ผลิต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22.0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21.91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26.6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6.93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9.66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10.23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1605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บริโภค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5.50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5.17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6.65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2.3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2.57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2.5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</a:tr>
              <a:tr h="529490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ส่งออก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16.51*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15.50*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19.95*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4.5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6.71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7.48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75.01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75.06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64.93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69.46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73.11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/>
                    </a:solidFill>
                  </a:tcPr>
                </a:tc>
              </a:tr>
              <a:tr h="435896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1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ราคาเฉลี่ย(บาท/กก.)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2.06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2.47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2.01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25.6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25.94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25.89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459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4581128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ที่มา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th-TH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สำนักงานเศรษฐกิจการเกษตร</a:t>
            </a:r>
          </a:p>
          <a:p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กรมการค้าภายใน กระทรวงพาณิชย์</a:t>
            </a:r>
          </a:p>
          <a:p>
            <a:r>
              <a:rPr lang="th-TH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Sugar World Markets and Trade, Nov 2013,USDA</a:t>
            </a:r>
          </a:p>
          <a:p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* </a:t>
            </a:r>
            <a:r>
              <a:rPr lang="th-TH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คิดในรูปของปริมาณหัวมันสด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1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874192" y="188640"/>
            <a:ext cx="7442224" cy="50586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การผลิต บริโภค ส่งออกสินค้าเกษตรที่สำคัญของไทย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14" name="วงรี 9"/>
          <p:cNvSpPr/>
          <p:nvPr/>
        </p:nvSpPr>
        <p:spPr>
          <a:xfrm>
            <a:off x="3275856" y="5696381"/>
            <a:ext cx="1008112" cy="1078730"/>
          </a:xfrm>
          <a:prstGeom prst="ellipse">
            <a:avLst/>
          </a:prstGeom>
          <a:blipFill rotWithShape="0">
            <a:blip r:embed="rId2" cstate="email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15" name="วงรี 10"/>
          <p:cNvSpPr/>
          <p:nvPr/>
        </p:nvSpPr>
        <p:spPr>
          <a:xfrm>
            <a:off x="4355976" y="5696381"/>
            <a:ext cx="1008112" cy="1078729"/>
          </a:xfrm>
          <a:prstGeom prst="ellipse">
            <a:avLst/>
          </a:prstGeom>
          <a:blipFill rotWithShape="0">
            <a:blip r:embed="rId3" cstate="email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pic>
        <p:nvPicPr>
          <p:cNvPr id="16" name="Picture 11" descr="01"/>
          <p:cNvPicPr>
            <a:picLocks noChangeAspect="1" noChangeArrowheads="1"/>
          </p:cNvPicPr>
          <p:nvPr/>
        </p:nvPicPr>
        <p:blipFill>
          <a:blip r:embed="rId4" cstate="email">
            <a:lum bright="-16000"/>
          </a:blip>
          <a:srcRect/>
          <a:stretch>
            <a:fillRect/>
          </a:stretch>
        </p:blipFill>
        <p:spPr bwMode="auto">
          <a:xfrm>
            <a:off x="6744004" y="5699082"/>
            <a:ext cx="1071448" cy="1052294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Picture 2" descr="H:\มันน้ำหยด\IMGP3140n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91320" y="5696381"/>
            <a:ext cx="1066967" cy="105499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Picture 4" descr="C:\Documents and Settings\MAY\Desktop\อ้อย.jpg"/>
          <p:cNvPicPr>
            <a:picLocks noChangeAspect="1" noChangeArrowheads="1"/>
          </p:cNvPicPr>
          <p:nvPr/>
        </p:nvPicPr>
        <p:blipFill>
          <a:blip r:embed="rId6" cstate="email">
            <a:lum bright="-10000" contrast="30000"/>
          </a:blip>
          <a:srcRect/>
          <a:stretch>
            <a:fillRect/>
          </a:stretch>
        </p:blipFill>
        <p:spPr bwMode="auto">
          <a:xfrm>
            <a:off x="5547814" y="5695370"/>
            <a:ext cx="1045191" cy="105600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8125" y="1481136"/>
            <a:ext cx="8667750" cy="432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มูลค่าการส่งออกพืชเศรษฐกิจหลักของไทย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596" y="5943600"/>
            <a:ext cx="9266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ที่มา: ศูนย์เทคโนโลยีสารสนเทศและการสื่อสาร สำนักงานปลัดกระทรวงพาณิชย์ โดยความร่วมมือจากกรมศุลกากร</a:t>
            </a:r>
          </a:p>
        </p:txBody>
      </p:sp>
    </p:spTree>
    <p:extLst>
      <p:ext uri="{BB962C8B-B14F-4D97-AF65-F5344CB8AC3E}">
        <p14:creationId xmlns:p14="http://schemas.microsoft.com/office/powerpoint/2010/main" xmlns="" val="421617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0184" y="3771580"/>
            <a:ext cx="2440616" cy="18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1800" y="836712"/>
            <a:ext cx="640855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1400" b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ประชากรโลกเพิ่มขึ้น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11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ครัวของโลก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9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ผู้บริโภคมี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ความต้องการในผลิตภัณฑ์ที่คุณภาพสูงและมีความปลอดภัย ตามกำลังซื้อที่เพิ่มขึ้นของ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ผู้บริโภค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9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ความต้องการด้านพลังงานทดแทนจากพืช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11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h-TH" sz="1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h-TH" sz="1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h-TH" sz="1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5416" y="3469481"/>
            <a:ext cx="5941384" cy="371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16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สภาพภูมิอากาศที่เปลี่ยนแปลง, ภาวะโลกร้อน, ภัยธรรมชาติ</a:t>
            </a:r>
          </a:p>
          <a:p>
            <a:endParaRPr lang="th-TH" sz="11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การแย่งชิงพื้นที่พืชอาหารและพลังงาน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dirty="0" smtClean="0">
                <a:solidFill>
                  <a:srgbClr val="EA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ระบบชลประทานที่สมบูรณ์แบบ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1100" b="1" dirty="0">
              <a:solidFill>
                <a:srgbClr val="EA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การเพิ่มประสิทธิภาพการผลิตของประเทศคู่แข่ง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11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ความสูญเสียจากการผลิต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105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ขาดแคลนแรงงานภาคการเกษตร/</a:t>
            </a:r>
          </a:p>
          <a:p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อายุเฉลี่ยเกษตรกรเพิ่มขึ้น ( 58 ปี)</a:t>
            </a: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h-TH" sz="1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28713" y="3594062"/>
            <a:ext cx="889619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โอกาสและความเสี่ยงที่กระทบต่อความสามารถในการผลิตของไทย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8664" y="1620930"/>
            <a:ext cx="2448195" cy="183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87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1038696"/>
              </p:ext>
            </p:extLst>
          </p:nvPr>
        </p:nvGraphicFramePr>
        <p:xfrm>
          <a:off x="457200" y="1143000"/>
          <a:ext cx="8378613" cy="4783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119"/>
                <a:gridCol w="6074494"/>
              </a:tblGrid>
              <a:tr h="520937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ชนิดพืช</a:t>
                      </a:r>
                      <a:endParaRPr lang="th-TH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ปัญหาและอุปสรรค</a:t>
                      </a:r>
                      <a:endParaRPr lang="th-TH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926863">
                <a:tc>
                  <a:txBody>
                    <a:bodyPr/>
                    <a:lstStyle/>
                    <a:p>
                      <a:r>
                        <a:rPr lang="th-TH" sz="14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ข้าว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การเพาะปลูกในพื้นที่ไม่เหมาะสม</a:t>
                      </a: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ทำให้ได้ผลผลิตต่ำ ไม่คุ้มกับราคาขาย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ต้นทุนการผลิตสูงขึ้น อายุเฉลี่ยของเกษตรกรอยู่ในช่วงผู้สูงวัย (57-58 ปี)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ขาดระบบชลประทาน รวมถึงการจัดเก็บข้าวที่ไม่ได้มาตรฐาน</a:t>
                      </a:r>
                      <a:endParaRPr lang="th-TH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727884">
                <a:tc>
                  <a:txBody>
                    <a:bodyPr/>
                    <a:lstStyle/>
                    <a:p>
                      <a:r>
                        <a:rPr lang="th-TH" sz="14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อ้อย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ระเบียบและเงื่อนไขการเปิดโรงงานน้ำตาล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การขยายพื้นที่เพาะปลูก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ขาดระบบชลประทาน</a:t>
                      </a:r>
                      <a:endParaRPr lang="th-TH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727884">
                <a:tc>
                  <a:txBody>
                    <a:bodyPr/>
                    <a:lstStyle/>
                    <a:p>
                      <a:r>
                        <a:rPr lang="th-TH" sz="14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มันสำปะหลัง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ขาดระบบการบริหารจัดการ</a:t>
                      </a: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ทำให้ได้ผลผลิตต่ำ ไม่คุ้มกับราคาขาย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ต้นทุนการผลิตสูงขึ้น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th-TH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1027602">
                <a:tc>
                  <a:txBody>
                    <a:bodyPr/>
                    <a:lstStyle/>
                    <a:p>
                      <a:r>
                        <a:rPr lang="th-TH" sz="14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ปาล์มน้ำมัน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การขยายพื้นที่เพาะปลูก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ราคารับซื้อผันผวน</a:t>
                      </a: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นโยบายด้านไบโอดีเซลไม่ชัดเจน ขาดการส่งเสริมอุตสาหกรรมต่อเนื่องเพื่มเพิ่มมูลค่าตามห่วงโซ่ผลิตภัณฑ์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ขาดระบบชลประทาน</a:t>
                      </a:r>
                      <a:endParaRPr lang="th-TH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844891">
                <a:tc>
                  <a:txBody>
                    <a:bodyPr/>
                    <a:lstStyle/>
                    <a:p>
                      <a:r>
                        <a:rPr lang="th-TH" sz="14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ข้าวโพด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มีการปลูกในพื้นที่ที่ไม่เหมาะสม</a:t>
                      </a: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ทำให้ได้ผลผลิตต่ำ ไม่คุ้มกับราคาขาย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ต้นทุนการผลิตสูง รวมถึงต้นทุนการขนส่ง การจัดเก็บ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sz="14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ขาดระบบชลประทาน</a:t>
                      </a:r>
                      <a:endParaRPr lang="th-TH" sz="14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6889" b="91000" l="23889" r="33542">
                        <a14:foregroundMark x1="30000" y1="32000" x2="30000" y2="32000"/>
                        <a14:foregroundMark x1="27500" y1="30222" x2="29583" y2="32556"/>
                        <a14:foregroundMark x1="28403" y1="38889" x2="29444" y2="43556"/>
                        <a14:foregroundMark x1="28264" y1="48778" x2="29444" y2="53222"/>
                        <a14:foregroundMark x1="27917" y1="60000" x2="29653" y2="63889"/>
                        <a14:foregroundMark x1="27222" y1="58667" x2="27222" y2="58667"/>
                        <a14:foregroundMark x1="27569" y1="58667" x2="26042" y2="63111"/>
                        <a14:foregroundMark x1="27917" y1="73778" x2="28611" y2="75556"/>
                        <a14:foregroundMark x1="30625" y1="81556" x2="30625" y2="81556"/>
                        <a14:foregroundMark x1="29931" y1="79667" x2="29931" y2="7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25271" t="27559" r="67515" b="33033"/>
          <a:stretch/>
        </p:blipFill>
        <p:spPr bwMode="auto">
          <a:xfrm>
            <a:off x="1920665" y="1752600"/>
            <a:ext cx="90669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พืชเศรษฐกิจ/ พืชอาหารหลักของไทย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3222" b="26000" l="77361" r="83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76671" t="11954" r="15747" b="74668"/>
          <a:stretch/>
        </p:blipFill>
        <p:spPr bwMode="auto">
          <a:xfrm>
            <a:off x="7772400" y="0"/>
            <a:ext cx="107819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6146884"/>
            <a:ext cx="922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</a:t>
            </a:r>
            <a:r>
              <a:rPr lang="en-US" sz="105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th-TH" sz="105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ปรับปรุงจากหอการค้าไทยจากป</a:t>
            </a:r>
            <a:r>
              <a:rPr lang="th-TH" sz="105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ระชุมเชิงปฏิบัติการ “การบูรณาการการจัดท าโซนนิ่งภาคเกษตร และทิศทางการพัฒนาภาคและ การพัฒนากลุ่มจังหวัด”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6889" b="91000" l="23889" r="33542">
                        <a14:foregroundMark x1="30000" y1="32000" x2="30000" y2="32000"/>
                        <a14:foregroundMark x1="27500" y1="30222" x2="29583" y2="32556"/>
                        <a14:foregroundMark x1="28403" y1="38889" x2="29444" y2="43556"/>
                        <a14:foregroundMark x1="28264" y1="48778" x2="29444" y2="53222"/>
                        <a14:foregroundMark x1="27917" y1="60000" x2="29653" y2="63889"/>
                        <a14:foregroundMark x1="27222" y1="58667" x2="27222" y2="58667"/>
                        <a14:foregroundMark x1="27569" y1="58667" x2="26042" y2="63111"/>
                        <a14:foregroundMark x1="27917" y1="73778" x2="28611" y2="75556"/>
                        <a14:foregroundMark x1="30625" y1="81556" x2="30625" y2="81556"/>
                        <a14:foregroundMark x1="29931" y1="79667" x2="29931" y2="7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25271" t="78085" r="67515" b="12092"/>
          <a:stretch/>
        </p:blipFill>
        <p:spPr bwMode="auto">
          <a:xfrm>
            <a:off x="1895976" y="5181600"/>
            <a:ext cx="93138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58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00192" y="4437111"/>
            <a:ext cx="2520280" cy="1904863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1412776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ผู้ผลิตข้าวของโลก</a:t>
            </a:r>
          </a:p>
          <a:p>
            <a:endParaRPr lang="th-TH" sz="1400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th-TH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จีน 	      30.</a:t>
            </a:r>
            <a:r>
              <a:rPr lang="en-US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49 %</a:t>
            </a:r>
          </a:p>
          <a:p>
            <a:pPr marL="342900" indent="-342900">
              <a:buFontTx/>
              <a:buAutoNum type="arabicPeriod"/>
            </a:pPr>
            <a:r>
              <a:rPr lang="th-TH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อินเดีย      22.</a:t>
            </a:r>
            <a:r>
              <a:rPr lang="en-US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26 %</a:t>
            </a:r>
          </a:p>
          <a:p>
            <a:pPr marL="342900" indent="-342900">
              <a:buFontTx/>
              <a:buAutoNum type="arabicPeriod"/>
            </a:pPr>
            <a:r>
              <a:rPr lang="th-TH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อินโดนีเซีย  7.</a:t>
            </a:r>
            <a:r>
              <a:rPr lang="en-US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79 %</a:t>
            </a:r>
          </a:p>
          <a:p>
            <a:pPr marL="342900" indent="-342900">
              <a:buFontTx/>
              <a:buAutoNum type="arabicPeriod" startAt="4"/>
            </a:pPr>
            <a:r>
              <a:rPr lang="th-TH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บังคลาเทศ  7.21</a:t>
            </a:r>
            <a:r>
              <a:rPr lang="en-US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%</a:t>
            </a:r>
          </a:p>
          <a:p>
            <a:pPr marL="342900" indent="-342900">
              <a:buFontTx/>
              <a:buAutoNum type="arabicPeriod" startAt="4"/>
            </a:pPr>
            <a:r>
              <a:rPr lang="th-TH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เวียดนาม 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5.91 %</a:t>
            </a:r>
          </a:p>
          <a:p>
            <a:r>
              <a:rPr lang="th-TH" sz="16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6.   ไทย 	        4.3</a:t>
            </a:r>
            <a:r>
              <a:rPr lang="th-TH" sz="1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6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%</a:t>
            </a:r>
            <a:endParaRPr lang="th-TH" sz="16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899592" y="188640"/>
            <a:ext cx="7442224" cy="50586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ประสิทธิภาพการผลิตของไทย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 :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 ข้าว</a:t>
            </a: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465585"/>
            <a:ext cx="56166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</a:t>
            </a:r>
            <a:r>
              <a:rPr lang="en-US" sz="105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Grain World </a:t>
            </a:r>
            <a:r>
              <a:rPr lang="en-US" sz="105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Markets and </a:t>
            </a:r>
            <a:r>
              <a:rPr lang="en-US" sz="105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Trade, April 2014 ,USDA </a:t>
            </a:r>
            <a:endParaRPr lang="th-TH" sz="105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3033963"/>
              </p:ext>
            </p:extLst>
          </p:nvPr>
        </p:nvGraphicFramePr>
        <p:xfrm>
          <a:off x="357158" y="4071942"/>
          <a:ext cx="5256583" cy="2364257"/>
        </p:xfrm>
        <a:graphic>
          <a:graphicData uri="http://schemas.openxmlformats.org/drawingml/2006/table">
            <a:tbl>
              <a:tblPr/>
              <a:tblGrid>
                <a:gridCol w="997978"/>
                <a:gridCol w="851721"/>
                <a:gridCol w="851721"/>
                <a:gridCol w="826972"/>
                <a:gridCol w="876470"/>
                <a:gridCol w="851721"/>
              </a:tblGrid>
              <a:tr h="24920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ประเทศ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ผลผลิตเฉลี่ย</a:t>
                      </a:r>
                      <a:r>
                        <a:rPr lang="th-T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(กก./ไร่)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% เปลี่ยนแปลง</a:t>
                      </a:r>
                    </a:p>
                    <a:p>
                      <a:pPr algn="ctr" fontAlgn="b"/>
                      <a:endParaRPr lang="th-TH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คาดการณ์ 2013/14</a:t>
                      </a:r>
                    </a:p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4920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2010/11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2011/12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2012/13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49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rtl="0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โลก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694.4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712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2.53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705.6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</a:tr>
              <a:tr h="249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rtl="0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จีน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1084.8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1.38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1068.8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9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rtl="0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อินเดีย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595.2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3.87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579.2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9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rtl="0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อินโดนีเซีย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755.2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-0.23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780.8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9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rtl="0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บังคลาเทศ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2.17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9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rtl="0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เวียดนาม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896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-0.22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912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9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rtl="0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ไทย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451.2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0.04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456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0002639"/>
              </p:ext>
            </p:extLst>
          </p:nvPr>
        </p:nvGraphicFramePr>
        <p:xfrm>
          <a:off x="357158" y="928670"/>
          <a:ext cx="5760642" cy="2948342"/>
        </p:xfrm>
        <a:graphic>
          <a:graphicData uri="http://schemas.openxmlformats.org/drawingml/2006/table">
            <a:tbl>
              <a:tblPr/>
              <a:tblGrid>
                <a:gridCol w="1076063"/>
                <a:gridCol w="918363"/>
                <a:gridCol w="918363"/>
                <a:gridCol w="918363"/>
                <a:gridCol w="964745"/>
                <a:gridCol w="964745"/>
              </a:tblGrid>
              <a:tr h="26796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ประเทศ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ผลผลิต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รวมข้าวสาร(ล้านตัน)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%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เปลี่ยนแปลง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th-TH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คาดการณ์</a:t>
                      </a:r>
                    </a:p>
                    <a:p>
                      <a:pPr algn="ctr" fontAlgn="ctr"/>
                      <a:r>
                        <a:rPr lang="th-TH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2013/14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6796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2010/11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2011/12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2012/13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68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โลก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450.10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466.92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468.96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0.43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475.57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</a:tr>
              <a:tr h="2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จีน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140.7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1.63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142.3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อินเดีย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95.98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105.31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104.4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-0.86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อินโดนีเซีย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35.50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36.5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36.55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37.36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บังคลาเทศ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31.7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33.7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33.82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0.36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34.59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เวียดนาม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26.37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27.15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27.7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2.03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27.8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ไทย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20.26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20.46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-1.27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ฟิลิปปินส์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10.54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10.71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11.43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6.72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11.64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พม่า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11.06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11.47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10.67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-6.97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11.96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1639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6896"/>
          <a:stretch/>
        </p:blipFill>
        <p:spPr bwMode="auto">
          <a:xfrm>
            <a:off x="452665" y="1285682"/>
            <a:ext cx="8378071" cy="517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526901" y="-46973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ความท้าทายของภาคการเกษตร</a:t>
            </a:r>
          </a:p>
          <a:p>
            <a:pPr algn="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ในปัจจุบันและอนาคต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3" descr="C:\Users\maikaensarn\Pictures\change\driv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524527"/>
            <a:ext cx="1708150" cy="8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3675" y="1412776"/>
            <a:ext cx="8755063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5357818" y="4714884"/>
            <a:ext cx="928722" cy="53331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874192" y="188640"/>
            <a:ext cx="7442224" cy="50586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5039C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cs typeface="Tahoma" pitchFamily="34" charset="0"/>
              </a:rPr>
              <a:t>ประเทศผู้ส่งออกข้าวที่สำคัญของโลก</a:t>
            </a: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5039C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6512" y="1207785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หน่วย </a:t>
            </a:r>
            <a:r>
              <a:rPr lang="en-US" sz="1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1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พันตัน</a:t>
            </a:r>
            <a:endParaRPr lang="th-TH" sz="12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8159" y="1038507"/>
            <a:ext cx="7038236" cy="30777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ปริมาณการส่งออกข้าวของไทยลดลงเป็นอันดับ 3 ของโลก รองจากอินเดียและเวียดนาม</a:t>
            </a:r>
            <a:endParaRPr lang="th-TH" sz="1400" b="1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643" y="6035995"/>
            <a:ext cx="5616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</a:t>
            </a:r>
            <a:r>
              <a:rPr lang="en-US" sz="1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Grain World </a:t>
            </a:r>
            <a:r>
              <a:rPr lang="en-US" sz="1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Markets and </a:t>
            </a:r>
            <a:r>
              <a:rPr lang="en-US" sz="1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Trade, Apr 2014,USDA </a:t>
            </a:r>
            <a:endParaRPr lang="th-TH" sz="1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412" y="6141202"/>
            <a:ext cx="4041722" cy="276999"/>
          </a:xfrm>
          <a:prstGeom prst="rect">
            <a:avLst/>
          </a:prstGeom>
          <a:noFill/>
          <a:ln w="1905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th-TH" sz="1200" b="1" dirty="0" smtClean="0">
                <a:solidFill>
                  <a:srgbClr val="1C45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พม่า เริ่มกลับมาส่งออกสินค้าข้าวเพิ่มขึ้นอีกครั้ง</a:t>
            </a:r>
            <a:endParaRPr lang="th-TH" sz="1200" b="1" dirty="0">
              <a:solidFill>
                <a:srgbClr val="1C45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500562" y="5286388"/>
            <a:ext cx="1056816" cy="5124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7554" y="1357298"/>
            <a:ext cx="244827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1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ปี 2554 อินเดียมีปริมาณผลผลิตเพิ่มขึ้น รวมถึงอนุญาตให้มีการส่งออกข้าวที่ไม่ใช่บาสมา</a:t>
            </a:r>
            <a:r>
              <a:rPr lang="th-TH" sz="12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ติก</a:t>
            </a:r>
            <a:r>
              <a:rPr lang="th-TH" sz="1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12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2" name="ลูกศรเชื่อมต่อแบบตรง 17"/>
          <p:cNvCxnSpPr/>
          <p:nvPr/>
        </p:nvCxnSpPr>
        <p:spPr bwMode="auto">
          <a:xfrm rot="16200000" flipH="1">
            <a:off x="4179091" y="3107529"/>
            <a:ext cx="2643206" cy="571504"/>
          </a:xfrm>
          <a:prstGeom prst="straightConnector1">
            <a:avLst/>
          </a:prstGeom>
          <a:solidFill>
            <a:srgbClr val="B1362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ลูกศรเชื่อมต่อแบบตรง 19"/>
          <p:cNvCxnSpPr/>
          <p:nvPr/>
        </p:nvCxnSpPr>
        <p:spPr bwMode="auto">
          <a:xfrm rot="16200000" flipV="1">
            <a:off x="4954429" y="5897431"/>
            <a:ext cx="428628" cy="142876"/>
          </a:xfrm>
          <a:prstGeom prst="straightConnector1">
            <a:avLst/>
          </a:prstGeom>
          <a:solidFill>
            <a:srgbClr val="B1362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3"/>
          <p:cNvSpPr/>
          <p:nvPr/>
        </p:nvSpPr>
        <p:spPr bwMode="auto">
          <a:xfrm>
            <a:off x="6482960" y="3126625"/>
            <a:ext cx="928722" cy="53331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95728" y="1428736"/>
            <a:ext cx="2448272" cy="4616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th-TH" sz="12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ไทยส่งออกลดลง เนื่องจากราคาข้าวไม่สามารถแข่งขันได้</a:t>
            </a:r>
            <a:endParaRPr lang="th-TH" sz="12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6" name="ลูกศรเชื่อมต่อแบบตรง 25"/>
          <p:cNvCxnSpPr>
            <a:endCxn id="14" idx="0"/>
          </p:cNvCxnSpPr>
          <p:nvPr/>
        </p:nvCxnSpPr>
        <p:spPr bwMode="auto">
          <a:xfrm flipH="1">
            <a:off x="6947321" y="1912180"/>
            <a:ext cx="250020" cy="1214445"/>
          </a:xfrm>
          <a:prstGeom prst="straightConnector1">
            <a:avLst/>
          </a:prstGeom>
          <a:solidFill>
            <a:srgbClr val="B1362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1807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gray">
          <a:xfrm>
            <a:off x="874192" y="188640"/>
            <a:ext cx="7442224" cy="50586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5039C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cs typeface="Tahoma" pitchFamily="34" charset="0"/>
              </a:rPr>
              <a:t>ประเทศผู้ส่งออกข้าวที่สำคัญของโลก</a:t>
            </a: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5039C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170122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ปริมาณการส่งออกข้าว ม.ค. – พ.ค. 2557</a:t>
            </a:r>
          </a:p>
          <a:p>
            <a:endParaRPr lang="th-TH" sz="1600" b="1" u="sng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2057670"/>
              </p:ext>
            </p:extLst>
          </p:nvPr>
        </p:nvGraphicFramePr>
        <p:xfrm>
          <a:off x="4227046" y="2053397"/>
          <a:ext cx="4535954" cy="3276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8400"/>
                <a:gridCol w="1505876"/>
                <a:gridCol w="1671678"/>
              </a:tblGrid>
              <a:tr h="1072844">
                <a:tc>
                  <a:txBody>
                    <a:bodyPr/>
                    <a:lstStyle/>
                    <a:p>
                      <a:pPr algn="l"/>
                      <a:r>
                        <a:rPr lang="th-TH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ประเทศ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ปริมาณ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(ล้านตัน)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ราคา </a:t>
                      </a:r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(USD/</a:t>
                      </a:r>
                      <a:r>
                        <a:rPr lang="th-TH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ตัน)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686996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ไทย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3.93</a:t>
                      </a:r>
                      <a:endParaRPr lang="th-TH" sz="18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390</a:t>
                      </a:r>
                      <a:endParaRPr lang="th-TH" sz="18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758380">
                <a:tc>
                  <a:txBody>
                    <a:bodyPr/>
                    <a:lstStyle/>
                    <a:p>
                      <a:pPr algn="l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อินเดีย 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3.74</a:t>
                      </a:r>
                      <a:endParaRPr lang="th-TH" sz="18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420 – 430 </a:t>
                      </a:r>
                      <a:endParaRPr lang="th-TH" sz="18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758380">
                <a:tc>
                  <a:txBody>
                    <a:bodyPr/>
                    <a:lstStyle/>
                    <a:p>
                      <a:pPr algn="l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 เวียดนาม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2.40</a:t>
                      </a:r>
                      <a:endParaRPr lang="th-TH" sz="18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400</a:t>
                      </a:r>
                      <a:endParaRPr lang="th-TH" sz="18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2529" t="36046" r="33333" b="11724"/>
          <a:stretch/>
        </p:blipFill>
        <p:spPr bwMode="auto">
          <a:xfrm>
            <a:off x="304800" y="1618593"/>
            <a:ext cx="382502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726" y="54102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ภาพรวมการส่งออกข้าวของโลกปี 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ม.ค. – พ.ค. 57 ไทยกลับมาเป็นอันดับ 1 อีกครั้ง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11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ในทางกลับกัน ปัจจุบันเกษตรกรขายข้าวเปลือกได้ในราคาที่ลดลง (7,000 บาท/ตัน)</a:t>
            </a:r>
          </a:p>
          <a:p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โดยมีต้นทุนเฉลี่ยอยู่ที่  5,100 บาท/ไร่</a:t>
            </a: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1066800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คาดการณ์การส่งออกข้าวของประเทศผู้ส่งออกที่สำคัญ ปี 2557 - 2558</a:t>
            </a: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9218" y="6425863"/>
            <a:ext cx="5616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</a:t>
            </a:r>
            <a:r>
              <a:rPr lang="en-US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สมาคมผู้ส่งออกข้าวไทย, กรุงเทพธุรกิจ</a:t>
            </a:r>
            <a:endParaRPr lang="th-TH" sz="1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9218" y="2645239"/>
            <a:ext cx="425827" cy="2833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74192" y="4419600"/>
            <a:ext cx="425827" cy="2833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189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6069" t="39999" r="28532" b="10263"/>
          <a:stretch/>
        </p:blipFill>
        <p:spPr bwMode="auto">
          <a:xfrm>
            <a:off x="317310" y="1295400"/>
            <a:ext cx="7480110" cy="512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04800" y="3505200"/>
            <a:ext cx="7403910" cy="3048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899592" y="188640"/>
            <a:ext cx="7442224" cy="50586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ประสิทธิภาพการผลิตของไทย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 :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 อ้อย</a:t>
            </a: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sp>
        <p:nvSpPr>
          <p:cNvPr id="4" name="Octagon 3"/>
          <p:cNvSpPr/>
          <p:nvPr/>
        </p:nvSpPr>
        <p:spPr bwMode="auto">
          <a:xfrm>
            <a:off x="7861110" y="4343400"/>
            <a:ext cx="344984" cy="381000"/>
          </a:xfrm>
          <a:prstGeom prst="octagon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7" name="Octagon 6"/>
          <p:cNvSpPr/>
          <p:nvPr/>
        </p:nvSpPr>
        <p:spPr bwMode="auto">
          <a:xfrm>
            <a:off x="7897126" y="3429000"/>
            <a:ext cx="344984" cy="381000"/>
          </a:xfrm>
          <a:prstGeom prst="octagon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kumimoji="0" lang="th-TH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ctagon 7"/>
          <p:cNvSpPr/>
          <p:nvPr/>
        </p:nvSpPr>
        <p:spPr bwMode="auto">
          <a:xfrm>
            <a:off x="7861110" y="4905375"/>
            <a:ext cx="344984" cy="381000"/>
          </a:xfrm>
          <a:prstGeom prst="octagon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kumimoji="0" lang="th-TH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0083" y="2709109"/>
            <a:ext cx="181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(อันดับผลผลิตเฉลี่ย)</a:t>
            </a:r>
            <a:endParaRPr lang="th-TH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8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gray">
          <a:xfrm>
            <a:off x="899592" y="188640"/>
            <a:ext cx="7442224" cy="50586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ประสิทธิภาพการผลิตของไทย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 :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cs typeface="Tahoma" pitchFamily="34" charset="0"/>
              </a:rPr>
              <a:t> มันสำปะหลัง</a:t>
            </a: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7512" t="27543" r="20000" b="13732"/>
          <a:stretch/>
        </p:blipFill>
        <p:spPr bwMode="auto">
          <a:xfrm>
            <a:off x="467804" y="1219200"/>
            <a:ext cx="8305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500602" y="2971800"/>
            <a:ext cx="8142796" cy="3048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ctagon 5"/>
          <p:cNvSpPr/>
          <p:nvPr/>
        </p:nvSpPr>
        <p:spPr bwMode="auto">
          <a:xfrm>
            <a:off x="8643398" y="4953000"/>
            <a:ext cx="331236" cy="381000"/>
          </a:xfrm>
          <a:prstGeom prst="octagon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7" name="Octagon 6"/>
          <p:cNvSpPr/>
          <p:nvPr/>
        </p:nvSpPr>
        <p:spPr bwMode="auto">
          <a:xfrm>
            <a:off x="8657146" y="2895600"/>
            <a:ext cx="331236" cy="381000"/>
          </a:xfrm>
          <a:prstGeom prst="octagon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ctagon 7"/>
          <p:cNvSpPr/>
          <p:nvPr/>
        </p:nvSpPr>
        <p:spPr bwMode="auto">
          <a:xfrm>
            <a:off x="8646616" y="3276600"/>
            <a:ext cx="331236" cy="381000"/>
          </a:xfrm>
          <a:prstGeom prst="octagon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6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34047" y="1746903"/>
            <a:ext cx="6745598" cy="4310063"/>
            <a:chOff x="687" y="1296"/>
            <a:chExt cx="3825" cy="2715"/>
          </a:xfrm>
        </p:grpSpPr>
        <p:sp>
          <p:nvSpPr>
            <p:cNvPr id="3" name="Freeform 19"/>
            <p:cNvSpPr>
              <a:spLocks/>
            </p:cNvSpPr>
            <p:nvPr/>
          </p:nvSpPr>
          <p:spPr bwMode="gray">
            <a:xfrm rot="-794496">
              <a:off x="2989" y="1859"/>
              <a:ext cx="725" cy="20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4"/>
                </a:cxn>
                <a:cxn ang="0">
                  <a:pos x="98" y="32"/>
                </a:cxn>
                <a:cxn ang="0">
                  <a:pos x="147" y="54"/>
                </a:cxn>
                <a:cxn ang="0">
                  <a:pos x="195" y="81"/>
                </a:cxn>
                <a:cxn ang="0">
                  <a:pos x="242" y="111"/>
                </a:cxn>
                <a:cxn ang="0">
                  <a:pos x="288" y="147"/>
                </a:cxn>
                <a:cxn ang="0">
                  <a:pos x="333" y="185"/>
                </a:cxn>
                <a:cxn ang="0">
                  <a:pos x="377" y="228"/>
                </a:cxn>
                <a:cxn ang="0">
                  <a:pos x="418" y="275"/>
                </a:cxn>
                <a:cxn ang="0">
                  <a:pos x="457" y="325"/>
                </a:cxn>
                <a:cxn ang="0">
                  <a:pos x="493" y="379"/>
                </a:cxn>
                <a:cxn ang="0">
                  <a:pos x="526" y="437"/>
                </a:cxn>
                <a:cxn ang="0">
                  <a:pos x="555" y="497"/>
                </a:cxn>
                <a:cxn ang="0">
                  <a:pos x="582" y="562"/>
                </a:cxn>
                <a:cxn ang="0">
                  <a:pos x="604" y="630"/>
                </a:cxn>
                <a:cxn ang="0">
                  <a:pos x="621" y="700"/>
                </a:cxn>
                <a:cxn ang="0">
                  <a:pos x="634" y="774"/>
                </a:cxn>
                <a:cxn ang="0">
                  <a:pos x="642" y="851"/>
                </a:cxn>
                <a:cxn ang="0">
                  <a:pos x="646" y="930"/>
                </a:cxn>
                <a:cxn ang="0">
                  <a:pos x="643" y="1011"/>
                </a:cxn>
                <a:cxn ang="0">
                  <a:pos x="636" y="1086"/>
                </a:cxn>
                <a:cxn ang="0">
                  <a:pos x="623" y="1160"/>
                </a:cxn>
                <a:cxn ang="0">
                  <a:pos x="607" y="1230"/>
                </a:cxn>
                <a:cxn ang="0">
                  <a:pos x="585" y="1297"/>
                </a:cxn>
                <a:cxn ang="0">
                  <a:pos x="561" y="1361"/>
                </a:cxn>
                <a:cxn ang="0">
                  <a:pos x="533" y="1421"/>
                </a:cxn>
                <a:cxn ang="0">
                  <a:pos x="500" y="1478"/>
                </a:cxn>
                <a:cxn ang="0">
                  <a:pos x="466" y="1532"/>
                </a:cxn>
                <a:cxn ang="0">
                  <a:pos x="428" y="1582"/>
                </a:cxn>
                <a:cxn ang="0">
                  <a:pos x="388" y="1627"/>
                </a:cxn>
                <a:cxn ang="0">
                  <a:pos x="345" y="1670"/>
                </a:cxn>
                <a:cxn ang="0">
                  <a:pos x="301" y="1709"/>
                </a:cxn>
                <a:cxn ang="0">
                  <a:pos x="254" y="1744"/>
                </a:cxn>
                <a:cxn ang="0">
                  <a:pos x="205" y="1776"/>
                </a:cxn>
                <a:cxn ang="0">
                  <a:pos x="156" y="1803"/>
                </a:cxn>
                <a:cxn ang="0">
                  <a:pos x="104" y="1826"/>
                </a:cxn>
                <a:cxn ang="0">
                  <a:pos x="53" y="1846"/>
                </a:cxn>
                <a:cxn ang="0">
                  <a:pos x="0" y="1861"/>
                </a:cxn>
                <a:cxn ang="0">
                  <a:pos x="0" y="0"/>
                </a:cxn>
              </a:cxnLst>
              <a:rect l="0" t="0" r="r" b="b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635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Freeform 20"/>
            <p:cNvSpPr>
              <a:spLocks/>
            </p:cNvSpPr>
            <p:nvPr/>
          </p:nvSpPr>
          <p:spPr bwMode="gray">
            <a:xfrm rot="5461794">
              <a:off x="1859" y="1577"/>
              <a:ext cx="725" cy="20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4"/>
                </a:cxn>
                <a:cxn ang="0">
                  <a:pos x="98" y="32"/>
                </a:cxn>
                <a:cxn ang="0">
                  <a:pos x="147" y="54"/>
                </a:cxn>
                <a:cxn ang="0">
                  <a:pos x="195" y="81"/>
                </a:cxn>
                <a:cxn ang="0">
                  <a:pos x="242" y="111"/>
                </a:cxn>
                <a:cxn ang="0">
                  <a:pos x="288" y="147"/>
                </a:cxn>
                <a:cxn ang="0">
                  <a:pos x="333" y="185"/>
                </a:cxn>
                <a:cxn ang="0">
                  <a:pos x="377" y="228"/>
                </a:cxn>
                <a:cxn ang="0">
                  <a:pos x="418" y="275"/>
                </a:cxn>
                <a:cxn ang="0">
                  <a:pos x="457" y="325"/>
                </a:cxn>
                <a:cxn ang="0">
                  <a:pos x="493" y="379"/>
                </a:cxn>
                <a:cxn ang="0">
                  <a:pos x="526" y="437"/>
                </a:cxn>
                <a:cxn ang="0">
                  <a:pos x="555" y="497"/>
                </a:cxn>
                <a:cxn ang="0">
                  <a:pos x="582" y="562"/>
                </a:cxn>
                <a:cxn ang="0">
                  <a:pos x="604" y="630"/>
                </a:cxn>
                <a:cxn ang="0">
                  <a:pos x="621" y="700"/>
                </a:cxn>
                <a:cxn ang="0">
                  <a:pos x="634" y="774"/>
                </a:cxn>
                <a:cxn ang="0">
                  <a:pos x="642" y="851"/>
                </a:cxn>
                <a:cxn ang="0">
                  <a:pos x="646" y="930"/>
                </a:cxn>
                <a:cxn ang="0">
                  <a:pos x="643" y="1011"/>
                </a:cxn>
                <a:cxn ang="0">
                  <a:pos x="636" y="1086"/>
                </a:cxn>
                <a:cxn ang="0">
                  <a:pos x="623" y="1160"/>
                </a:cxn>
                <a:cxn ang="0">
                  <a:pos x="607" y="1230"/>
                </a:cxn>
                <a:cxn ang="0">
                  <a:pos x="585" y="1297"/>
                </a:cxn>
                <a:cxn ang="0">
                  <a:pos x="561" y="1361"/>
                </a:cxn>
                <a:cxn ang="0">
                  <a:pos x="533" y="1421"/>
                </a:cxn>
                <a:cxn ang="0">
                  <a:pos x="500" y="1478"/>
                </a:cxn>
                <a:cxn ang="0">
                  <a:pos x="466" y="1532"/>
                </a:cxn>
                <a:cxn ang="0">
                  <a:pos x="428" y="1582"/>
                </a:cxn>
                <a:cxn ang="0">
                  <a:pos x="388" y="1627"/>
                </a:cxn>
                <a:cxn ang="0">
                  <a:pos x="345" y="1670"/>
                </a:cxn>
                <a:cxn ang="0">
                  <a:pos x="301" y="1709"/>
                </a:cxn>
                <a:cxn ang="0">
                  <a:pos x="254" y="1744"/>
                </a:cxn>
                <a:cxn ang="0">
                  <a:pos x="205" y="1776"/>
                </a:cxn>
                <a:cxn ang="0">
                  <a:pos x="156" y="1803"/>
                </a:cxn>
                <a:cxn ang="0">
                  <a:pos x="104" y="1826"/>
                </a:cxn>
                <a:cxn ang="0">
                  <a:pos x="53" y="1846"/>
                </a:cxn>
                <a:cxn ang="0">
                  <a:pos x="0" y="1861"/>
                </a:cxn>
                <a:cxn ang="0">
                  <a:pos x="0" y="0"/>
                </a:cxn>
              </a:cxnLst>
              <a:rect l="0" t="0" r="r" b="b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rgbClr val="996600">
                    <a:gamma/>
                    <a:tint val="0"/>
                    <a:invGamma/>
                  </a:srgbClr>
                </a:gs>
                <a:gs pos="100000">
                  <a:srgbClr val="996600"/>
                </a:gs>
              </a:gsLst>
              <a:lin ang="0" scaled="1"/>
            </a:gradFill>
            <a:ln w="635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21"/>
            <p:cNvSpPr>
              <a:spLocks/>
            </p:cNvSpPr>
            <p:nvPr/>
          </p:nvSpPr>
          <p:spPr bwMode="gray">
            <a:xfrm rot="-7471624">
              <a:off x="3024" y="614"/>
              <a:ext cx="725" cy="20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4"/>
                </a:cxn>
                <a:cxn ang="0">
                  <a:pos x="98" y="32"/>
                </a:cxn>
                <a:cxn ang="0">
                  <a:pos x="147" y="54"/>
                </a:cxn>
                <a:cxn ang="0">
                  <a:pos x="195" y="81"/>
                </a:cxn>
                <a:cxn ang="0">
                  <a:pos x="242" y="111"/>
                </a:cxn>
                <a:cxn ang="0">
                  <a:pos x="288" y="147"/>
                </a:cxn>
                <a:cxn ang="0">
                  <a:pos x="333" y="185"/>
                </a:cxn>
                <a:cxn ang="0">
                  <a:pos x="377" y="228"/>
                </a:cxn>
                <a:cxn ang="0">
                  <a:pos x="418" y="275"/>
                </a:cxn>
                <a:cxn ang="0">
                  <a:pos x="457" y="325"/>
                </a:cxn>
                <a:cxn ang="0">
                  <a:pos x="493" y="379"/>
                </a:cxn>
                <a:cxn ang="0">
                  <a:pos x="526" y="437"/>
                </a:cxn>
                <a:cxn ang="0">
                  <a:pos x="555" y="497"/>
                </a:cxn>
                <a:cxn ang="0">
                  <a:pos x="582" y="562"/>
                </a:cxn>
                <a:cxn ang="0">
                  <a:pos x="604" y="630"/>
                </a:cxn>
                <a:cxn ang="0">
                  <a:pos x="621" y="700"/>
                </a:cxn>
                <a:cxn ang="0">
                  <a:pos x="634" y="774"/>
                </a:cxn>
                <a:cxn ang="0">
                  <a:pos x="642" y="851"/>
                </a:cxn>
                <a:cxn ang="0">
                  <a:pos x="646" y="930"/>
                </a:cxn>
                <a:cxn ang="0">
                  <a:pos x="643" y="1011"/>
                </a:cxn>
                <a:cxn ang="0">
                  <a:pos x="636" y="1086"/>
                </a:cxn>
                <a:cxn ang="0">
                  <a:pos x="623" y="1160"/>
                </a:cxn>
                <a:cxn ang="0">
                  <a:pos x="607" y="1230"/>
                </a:cxn>
                <a:cxn ang="0">
                  <a:pos x="585" y="1297"/>
                </a:cxn>
                <a:cxn ang="0">
                  <a:pos x="561" y="1361"/>
                </a:cxn>
                <a:cxn ang="0">
                  <a:pos x="533" y="1421"/>
                </a:cxn>
                <a:cxn ang="0">
                  <a:pos x="500" y="1478"/>
                </a:cxn>
                <a:cxn ang="0">
                  <a:pos x="466" y="1532"/>
                </a:cxn>
                <a:cxn ang="0">
                  <a:pos x="428" y="1582"/>
                </a:cxn>
                <a:cxn ang="0">
                  <a:pos x="388" y="1627"/>
                </a:cxn>
                <a:cxn ang="0">
                  <a:pos x="345" y="1670"/>
                </a:cxn>
                <a:cxn ang="0">
                  <a:pos x="301" y="1709"/>
                </a:cxn>
                <a:cxn ang="0">
                  <a:pos x="254" y="1744"/>
                </a:cxn>
                <a:cxn ang="0">
                  <a:pos x="205" y="1776"/>
                </a:cxn>
                <a:cxn ang="0">
                  <a:pos x="156" y="1803"/>
                </a:cxn>
                <a:cxn ang="0">
                  <a:pos x="104" y="1826"/>
                </a:cxn>
                <a:cxn ang="0">
                  <a:pos x="53" y="1846"/>
                </a:cxn>
                <a:cxn ang="0">
                  <a:pos x="0" y="1861"/>
                </a:cxn>
                <a:cxn ang="0">
                  <a:pos x="0" y="0"/>
                </a:cxn>
              </a:cxnLst>
              <a:rect l="0" t="0" r="r" b="b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rgbClr val="5326AC">
                    <a:gamma/>
                    <a:tint val="0"/>
                    <a:invGamma/>
                  </a:srgbClr>
                </a:gs>
                <a:gs pos="100000">
                  <a:srgbClr val="5326AC"/>
                </a:gs>
              </a:gsLst>
              <a:lin ang="0" scaled="1"/>
            </a:gradFill>
            <a:ln w="635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177" y="1440"/>
              <a:ext cx="3336" cy="2571"/>
              <a:chOff x="768" y="1104"/>
              <a:chExt cx="3984" cy="3072"/>
            </a:xfrm>
          </p:grpSpPr>
          <p:sp>
            <p:nvSpPr>
              <p:cNvPr id="13" name="Freeform 23"/>
              <p:cNvSpPr>
                <a:spLocks/>
              </p:cNvSpPr>
              <p:nvPr/>
            </p:nvSpPr>
            <p:spPr bwMode="gray">
              <a:xfrm>
                <a:off x="2784" y="1680"/>
                <a:ext cx="866" cy="24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"/>
                  </a:cxn>
                  <a:cxn ang="0">
                    <a:pos x="98" y="32"/>
                  </a:cxn>
                  <a:cxn ang="0">
                    <a:pos x="147" y="54"/>
                  </a:cxn>
                  <a:cxn ang="0">
                    <a:pos x="195" y="81"/>
                  </a:cxn>
                  <a:cxn ang="0">
                    <a:pos x="242" y="111"/>
                  </a:cxn>
                  <a:cxn ang="0">
                    <a:pos x="288" y="147"/>
                  </a:cxn>
                  <a:cxn ang="0">
                    <a:pos x="333" y="185"/>
                  </a:cxn>
                  <a:cxn ang="0">
                    <a:pos x="377" y="228"/>
                  </a:cxn>
                  <a:cxn ang="0">
                    <a:pos x="418" y="275"/>
                  </a:cxn>
                  <a:cxn ang="0">
                    <a:pos x="457" y="325"/>
                  </a:cxn>
                  <a:cxn ang="0">
                    <a:pos x="493" y="379"/>
                  </a:cxn>
                  <a:cxn ang="0">
                    <a:pos x="526" y="437"/>
                  </a:cxn>
                  <a:cxn ang="0">
                    <a:pos x="555" y="497"/>
                  </a:cxn>
                  <a:cxn ang="0">
                    <a:pos x="582" y="562"/>
                  </a:cxn>
                  <a:cxn ang="0">
                    <a:pos x="604" y="630"/>
                  </a:cxn>
                  <a:cxn ang="0">
                    <a:pos x="621" y="700"/>
                  </a:cxn>
                  <a:cxn ang="0">
                    <a:pos x="634" y="774"/>
                  </a:cxn>
                  <a:cxn ang="0">
                    <a:pos x="642" y="851"/>
                  </a:cxn>
                  <a:cxn ang="0">
                    <a:pos x="646" y="930"/>
                  </a:cxn>
                  <a:cxn ang="0">
                    <a:pos x="643" y="1011"/>
                  </a:cxn>
                  <a:cxn ang="0">
                    <a:pos x="636" y="1086"/>
                  </a:cxn>
                  <a:cxn ang="0">
                    <a:pos x="623" y="1160"/>
                  </a:cxn>
                  <a:cxn ang="0">
                    <a:pos x="607" y="1230"/>
                  </a:cxn>
                  <a:cxn ang="0">
                    <a:pos x="585" y="1297"/>
                  </a:cxn>
                  <a:cxn ang="0">
                    <a:pos x="561" y="1361"/>
                  </a:cxn>
                  <a:cxn ang="0">
                    <a:pos x="533" y="1421"/>
                  </a:cxn>
                  <a:cxn ang="0">
                    <a:pos x="500" y="1478"/>
                  </a:cxn>
                  <a:cxn ang="0">
                    <a:pos x="466" y="1532"/>
                  </a:cxn>
                  <a:cxn ang="0">
                    <a:pos x="428" y="1582"/>
                  </a:cxn>
                  <a:cxn ang="0">
                    <a:pos x="388" y="1627"/>
                  </a:cxn>
                  <a:cxn ang="0">
                    <a:pos x="345" y="1670"/>
                  </a:cxn>
                  <a:cxn ang="0">
                    <a:pos x="301" y="1709"/>
                  </a:cxn>
                  <a:cxn ang="0">
                    <a:pos x="254" y="1744"/>
                  </a:cxn>
                  <a:cxn ang="0">
                    <a:pos x="205" y="1776"/>
                  </a:cxn>
                  <a:cxn ang="0">
                    <a:pos x="156" y="1803"/>
                  </a:cxn>
                  <a:cxn ang="0">
                    <a:pos x="104" y="1826"/>
                  </a:cxn>
                  <a:cxn ang="0">
                    <a:pos x="53" y="1846"/>
                  </a:cxn>
                  <a:cxn ang="0">
                    <a:pos x="0" y="1861"/>
                  </a:cxn>
                  <a:cxn ang="0">
                    <a:pos x="0" y="0"/>
                  </a:cxn>
                </a:cxnLst>
                <a:rect l="0" t="0" r="r" b="b"/>
                <a:pathLst>
                  <a:path w="646" h="1861">
                    <a:moveTo>
                      <a:pt x="0" y="0"/>
                    </a:moveTo>
                    <a:lnTo>
                      <a:pt x="48" y="14"/>
                    </a:lnTo>
                    <a:lnTo>
                      <a:pt x="98" y="32"/>
                    </a:lnTo>
                    <a:lnTo>
                      <a:pt x="147" y="54"/>
                    </a:lnTo>
                    <a:lnTo>
                      <a:pt x="195" y="81"/>
                    </a:lnTo>
                    <a:lnTo>
                      <a:pt x="242" y="111"/>
                    </a:lnTo>
                    <a:lnTo>
                      <a:pt x="288" y="147"/>
                    </a:lnTo>
                    <a:lnTo>
                      <a:pt x="333" y="185"/>
                    </a:lnTo>
                    <a:lnTo>
                      <a:pt x="377" y="228"/>
                    </a:lnTo>
                    <a:lnTo>
                      <a:pt x="418" y="275"/>
                    </a:lnTo>
                    <a:lnTo>
                      <a:pt x="457" y="325"/>
                    </a:lnTo>
                    <a:lnTo>
                      <a:pt x="493" y="379"/>
                    </a:lnTo>
                    <a:lnTo>
                      <a:pt x="526" y="437"/>
                    </a:lnTo>
                    <a:lnTo>
                      <a:pt x="555" y="497"/>
                    </a:lnTo>
                    <a:lnTo>
                      <a:pt x="582" y="562"/>
                    </a:lnTo>
                    <a:lnTo>
                      <a:pt x="604" y="630"/>
                    </a:lnTo>
                    <a:lnTo>
                      <a:pt x="621" y="700"/>
                    </a:lnTo>
                    <a:lnTo>
                      <a:pt x="634" y="774"/>
                    </a:lnTo>
                    <a:lnTo>
                      <a:pt x="642" y="851"/>
                    </a:lnTo>
                    <a:lnTo>
                      <a:pt x="646" y="930"/>
                    </a:lnTo>
                    <a:lnTo>
                      <a:pt x="643" y="1011"/>
                    </a:lnTo>
                    <a:lnTo>
                      <a:pt x="636" y="1086"/>
                    </a:lnTo>
                    <a:lnTo>
                      <a:pt x="623" y="1160"/>
                    </a:lnTo>
                    <a:lnTo>
                      <a:pt x="607" y="1230"/>
                    </a:lnTo>
                    <a:lnTo>
                      <a:pt x="585" y="1297"/>
                    </a:lnTo>
                    <a:lnTo>
                      <a:pt x="561" y="1361"/>
                    </a:lnTo>
                    <a:lnTo>
                      <a:pt x="533" y="1421"/>
                    </a:lnTo>
                    <a:lnTo>
                      <a:pt x="500" y="1478"/>
                    </a:lnTo>
                    <a:lnTo>
                      <a:pt x="466" y="1532"/>
                    </a:lnTo>
                    <a:lnTo>
                      <a:pt x="428" y="1582"/>
                    </a:lnTo>
                    <a:lnTo>
                      <a:pt x="388" y="1627"/>
                    </a:lnTo>
                    <a:lnTo>
                      <a:pt x="345" y="1670"/>
                    </a:lnTo>
                    <a:lnTo>
                      <a:pt x="301" y="1709"/>
                    </a:lnTo>
                    <a:lnTo>
                      <a:pt x="254" y="1744"/>
                    </a:lnTo>
                    <a:lnTo>
                      <a:pt x="205" y="1776"/>
                    </a:lnTo>
                    <a:lnTo>
                      <a:pt x="156" y="1803"/>
                    </a:lnTo>
                    <a:lnTo>
                      <a:pt x="104" y="1826"/>
                    </a:lnTo>
                    <a:lnTo>
                      <a:pt x="53" y="1846"/>
                    </a:lnTo>
                    <a:lnTo>
                      <a:pt x="0" y="1861"/>
                    </a:lnTo>
                    <a:lnTo>
                      <a:pt x="0" y="0"/>
                    </a:ln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99CCFF"/>
                  </a:gs>
                </a:gsLst>
                <a:lin ang="0" scaled="1"/>
              </a:gra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h-TH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4" name="Freeform 24"/>
              <p:cNvSpPr>
                <a:spLocks/>
              </p:cNvSpPr>
              <p:nvPr/>
            </p:nvSpPr>
            <p:spPr bwMode="gray">
              <a:xfrm rot="6256290">
                <a:off x="1583" y="1153"/>
                <a:ext cx="866" cy="24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"/>
                  </a:cxn>
                  <a:cxn ang="0">
                    <a:pos x="98" y="32"/>
                  </a:cxn>
                  <a:cxn ang="0">
                    <a:pos x="147" y="54"/>
                  </a:cxn>
                  <a:cxn ang="0">
                    <a:pos x="195" y="81"/>
                  </a:cxn>
                  <a:cxn ang="0">
                    <a:pos x="242" y="111"/>
                  </a:cxn>
                  <a:cxn ang="0">
                    <a:pos x="288" y="147"/>
                  </a:cxn>
                  <a:cxn ang="0">
                    <a:pos x="333" y="185"/>
                  </a:cxn>
                  <a:cxn ang="0">
                    <a:pos x="377" y="228"/>
                  </a:cxn>
                  <a:cxn ang="0">
                    <a:pos x="418" y="275"/>
                  </a:cxn>
                  <a:cxn ang="0">
                    <a:pos x="457" y="325"/>
                  </a:cxn>
                  <a:cxn ang="0">
                    <a:pos x="493" y="379"/>
                  </a:cxn>
                  <a:cxn ang="0">
                    <a:pos x="526" y="437"/>
                  </a:cxn>
                  <a:cxn ang="0">
                    <a:pos x="555" y="497"/>
                  </a:cxn>
                  <a:cxn ang="0">
                    <a:pos x="582" y="562"/>
                  </a:cxn>
                  <a:cxn ang="0">
                    <a:pos x="604" y="630"/>
                  </a:cxn>
                  <a:cxn ang="0">
                    <a:pos x="621" y="700"/>
                  </a:cxn>
                  <a:cxn ang="0">
                    <a:pos x="634" y="774"/>
                  </a:cxn>
                  <a:cxn ang="0">
                    <a:pos x="642" y="851"/>
                  </a:cxn>
                  <a:cxn ang="0">
                    <a:pos x="646" y="930"/>
                  </a:cxn>
                  <a:cxn ang="0">
                    <a:pos x="643" y="1011"/>
                  </a:cxn>
                  <a:cxn ang="0">
                    <a:pos x="636" y="1086"/>
                  </a:cxn>
                  <a:cxn ang="0">
                    <a:pos x="623" y="1160"/>
                  </a:cxn>
                  <a:cxn ang="0">
                    <a:pos x="607" y="1230"/>
                  </a:cxn>
                  <a:cxn ang="0">
                    <a:pos x="585" y="1297"/>
                  </a:cxn>
                  <a:cxn ang="0">
                    <a:pos x="561" y="1361"/>
                  </a:cxn>
                  <a:cxn ang="0">
                    <a:pos x="533" y="1421"/>
                  </a:cxn>
                  <a:cxn ang="0">
                    <a:pos x="500" y="1478"/>
                  </a:cxn>
                  <a:cxn ang="0">
                    <a:pos x="466" y="1532"/>
                  </a:cxn>
                  <a:cxn ang="0">
                    <a:pos x="428" y="1582"/>
                  </a:cxn>
                  <a:cxn ang="0">
                    <a:pos x="388" y="1627"/>
                  </a:cxn>
                  <a:cxn ang="0">
                    <a:pos x="345" y="1670"/>
                  </a:cxn>
                  <a:cxn ang="0">
                    <a:pos x="301" y="1709"/>
                  </a:cxn>
                  <a:cxn ang="0">
                    <a:pos x="254" y="1744"/>
                  </a:cxn>
                  <a:cxn ang="0">
                    <a:pos x="205" y="1776"/>
                  </a:cxn>
                  <a:cxn ang="0">
                    <a:pos x="156" y="1803"/>
                  </a:cxn>
                  <a:cxn ang="0">
                    <a:pos x="104" y="1826"/>
                  </a:cxn>
                  <a:cxn ang="0">
                    <a:pos x="53" y="1846"/>
                  </a:cxn>
                  <a:cxn ang="0">
                    <a:pos x="0" y="1861"/>
                  </a:cxn>
                  <a:cxn ang="0">
                    <a:pos x="0" y="0"/>
                  </a:cxn>
                </a:cxnLst>
                <a:rect l="0" t="0" r="r" b="b"/>
                <a:pathLst>
                  <a:path w="646" h="1861">
                    <a:moveTo>
                      <a:pt x="0" y="0"/>
                    </a:moveTo>
                    <a:lnTo>
                      <a:pt x="48" y="14"/>
                    </a:lnTo>
                    <a:lnTo>
                      <a:pt x="98" y="32"/>
                    </a:lnTo>
                    <a:lnTo>
                      <a:pt x="147" y="54"/>
                    </a:lnTo>
                    <a:lnTo>
                      <a:pt x="195" y="81"/>
                    </a:lnTo>
                    <a:lnTo>
                      <a:pt x="242" y="111"/>
                    </a:lnTo>
                    <a:lnTo>
                      <a:pt x="288" y="147"/>
                    </a:lnTo>
                    <a:lnTo>
                      <a:pt x="333" y="185"/>
                    </a:lnTo>
                    <a:lnTo>
                      <a:pt x="377" y="228"/>
                    </a:lnTo>
                    <a:lnTo>
                      <a:pt x="418" y="275"/>
                    </a:lnTo>
                    <a:lnTo>
                      <a:pt x="457" y="325"/>
                    </a:lnTo>
                    <a:lnTo>
                      <a:pt x="493" y="379"/>
                    </a:lnTo>
                    <a:lnTo>
                      <a:pt x="526" y="437"/>
                    </a:lnTo>
                    <a:lnTo>
                      <a:pt x="555" y="497"/>
                    </a:lnTo>
                    <a:lnTo>
                      <a:pt x="582" y="562"/>
                    </a:lnTo>
                    <a:lnTo>
                      <a:pt x="604" y="630"/>
                    </a:lnTo>
                    <a:lnTo>
                      <a:pt x="621" y="700"/>
                    </a:lnTo>
                    <a:lnTo>
                      <a:pt x="634" y="774"/>
                    </a:lnTo>
                    <a:lnTo>
                      <a:pt x="642" y="851"/>
                    </a:lnTo>
                    <a:lnTo>
                      <a:pt x="646" y="930"/>
                    </a:lnTo>
                    <a:lnTo>
                      <a:pt x="643" y="1011"/>
                    </a:lnTo>
                    <a:lnTo>
                      <a:pt x="636" y="1086"/>
                    </a:lnTo>
                    <a:lnTo>
                      <a:pt x="623" y="1160"/>
                    </a:lnTo>
                    <a:lnTo>
                      <a:pt x="607" y="1230"/>
                    </a:lnTo>
                    <a:lnTo>
                      <a:pt x="585" y="1297"/>
                    </a:lnTo>
                    <a:lnTo>
                      <a:pt x="561" y="1361"/>
                    </a:lnTo>
                    <a:lnTo>
                      <a:pt x="533" y="1421"/>
                    </a:lnTo>
                    <a:lnTo>
                      <a:pt x="500" y="1478"/>
                    </a:lnTo>
                    <a:lnTo>
                      <a:pt x="466" y="1532"/>
                    </a:lnTo>
                    <a:lnTo>
                      <a:pt x="428" y="1582"/>
                    </a:lnTo>
                    <a:lnTo>
                      <a:pt x="388" y="1627"/>
                    </a:lnTo>
                    <a:lnTo>
                      <a:pt x="345" y="1670"/>
                    </a:lnTo>
                    <a:lnTo>
                      <a:pt x="301" y="1709"/>
                    </a:lnTo>
                    <a:lnTo>
                      <a:pt x="254" y="1744"/>
                    </a:lnTo>
                    <a:lnTo>
                      <a:pt x="205" y="1776"/>
                    </a:lnTo>
                    <a:lnTo>
                      <a:pt x="156" y="1803"/>
                    </a:lnTo>
                    <a:lnTo>
                      <a:pt x="104" y="1826"/>
                    </a:lnTo>
                    <a:lnTo>
                      <a:pt x="53" y="1846"/>
                    </a:lnTo>
                    <a:lnTo>
                      <a:pt x="0" y="1861"/>
                    </a:lnTo>
                    <a:lnTo>
                      <a:pt x="0" y="0"/>
                    </a:ln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99CCFF"/>
                  </a:gs>
                </a:gsLst>
                <a:lin ang="0" scaled="1"/>
              </a:gra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" name="Freeform 25"/>
              <p:cNvSpPr>
                <a:spLocks/>
              </p:cNvSpPr>
              <p:nvPr/>
            </p:nvSpPr>
            <p:spPr bwMode="gray">
              <a:xfrm rot="-6677128">
                <a:off x="3071" y="289"/>
                <a:ext cx="866" cy="24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"/>
                  </a:cxn>
                  <a:cxn ang="0">
                    <a:pos x="98" y="32"/>
                  </a:cxn>
                  <a:cxn ang="0">
                    <a:pos x="147" y="54"/>
                  </a:cxn>
                  <a:cxn ang="0">
                    <a:pos x="195" y="81"/>
                  </a:cxn>
                  <a:cxn ang="0">
                    <a:pos x="242" y="111"/>
                  </a:cxn>
                  <a:cxn ang="0">
                    <a:pos x="288" y="147"/>
                  </a:cxn>
                  <a:cxn ang="0">
                    <a:pos x="333" y="185"/>
                  </a:cxn>
                  <a:cxn ang="0">
                    <a:pos x="377" y="228"/>
                  </a:cxn>
                  <a:cxn ang="0">
                    <a:pos x="418" y="275"/>
                  </a:cxn>
                  <a:cxn ang="0">
                    <a:pos x="457" y="325"/>
                  </a:cxn>
                  <a:cxn ang="0">
                    <a:pos x="493" y="379"/>
                  </a:cxn>
                  <a:cxn ang="0">
                    <a:pos x="526" y="437"/>
                  </a:cxn>
                  <a:cxn ang="0">
                    <a:pos x="555" y="497"/>
                  </a:cxn>
                  <a:cxn ang="0">
                    <a:pos x="582" y="562"/>
                  </a:cxn>
                  <a:cxn ang="0">
                    <a:pos x="604" y="630"/>
                  </a:cxn>
                  <a:cxn ang="0">
                    <a:pos x="621" y="700"/>
                  </a:cxn>
                  <a:cxn ang="0">
                    <a:pos x="634" y="774"/>
                  </a:cxn>
                  <a:cxn ang="0">
                    <a:pos x="642" y="851"/>
                  </a:cxn>
                  <a:cxn ang="0">
                    <a:pos x="646" y="930"/>
                  </a:cxn>
                  <a:cxn ang="0">
                    <a:pos x="643" y="1011"/>
                  </a:cxn>
                  <a:cxn ang="0">
                    <a:pos x="636" y="1086"/>
                  </a:cxn>
                  <a:cxn ang="0">
                    <a:pos x="623" y="1160"/>
                  </a:cxn>
                  <a:cxn ang="0">
                    <a:pos x="607" y="1230"/>
                  </a:cxn>
                  <a:cxn ang="0">
                    <a:pos x="585" y="1297"/>
                  </a:cxn>
                  <a:cxn ang="0">
                    <a:pos x="561" y="1361"/>
                  </a:cxn>
                  <a:cxn ang="0">
                    <a:pos x="533" y="1421"/>
                  </a:cxn>
                  <a:cxn ang="0">
                    <a:pos x="500" y="1478"/>
                  </a:cxn>
                  <a:cxn ang="0">
                    <a:pos x="466" y="1532"/>
                  </a:cxn>
                  <a:cxn ang="0">
                    <a:pos x="428" y="1582"/>
                  </a:cxn>
                  <a:cxn ang="0">
                    <a:pos x="388" y="1627"/>
                  </a:cxn>
                  <a:cxn ang="0">
                    <a:pos x="345" y="1670"/>
                  </a:cxn>
                  <a:cxn ang="0">
                    <a:pos x="301" y="1709"/>
                  </a:cxn>
                  <a:cxn ang="0">
                    <a:pos x="254" y="1744"/>
                  </a:cxn>
                  <a:cxn ang="0">
                    <a:pos x="205" y="1776"/>
                  </a:cxn>
                  <a:cxn ang="0">
                    <a:pos x="156" y="1803"/>
                  </a:cxn>
                  <a:cxn ang="0">
                    <a:pos x="104" y="1826"/>
                  </a:cxn>
                  <a:cxn ang="0">
                    <a:pos x="53" y="1846"/>
                  </a:cxn>
                  <a:cxn ang="0">
                    <a:pos x="0" y="1861"/>
                  </a:cxn>
                  <a:cxn ang="0">
                    <a:pos x="0" y="0"/>
                  </a:cxn>
                </a:cxnLst>
                <a:rect l="0" t="0" r="r" b="b"/>
                <a:pathLst>
                  <a:path w="646" h="1861">
                    <a:moveTo>
                      <a:pt x="0" y="0"/>
                    </a:moveTo>
                    <a:lnTo>
                      <a:pt x="48" y="14"/>
                    </a:lnTo>
                    <a:lnTo>
                      <a:pt x="98" y="32"/>
                    </a:lnTo>
                    <a:lnTo>
                      <a:pt x="147" y="54"/>
                    </a:lnTo>
                    <a:lnTo>
                      <a:pt x="195" y="81"/>
                    </a:lnTo>
                    <a:lnTo>
                      <a:pt x="242" y="111"/>
                    </a:lnTo>
                    <a:lnTo>
                      <a:pt x="288" y="147"/>
                    </a:lnTo>
                    <a:lnTo>
                      <a:pt x="333" y="185"/>
                    </a:lnTo>
                    <a:lnTo>
                      <a:pt x="377" y="228"/>
                    </a:lnTo>
                    <a:lnTo>
                      <a:pt x="418" y="275"/>
                    </a:lnTo>
                    <a:lnTo>
                      <a:pt x="457" y="325"/>
                    </a:lnTo>
                    <a:lnTo>
                      <a:pt x="493" y="379"/>
                    </a:lnTo>
                    <a:lnTo>
                      <a:pt x="526" y="437"/>
                    </a:lnTo>
                    <a:lnTo>
                      <a:pt x="555" y="497"/>
                    </a:lnTo>
                    <a:lnTo>
                      <a:pt x="582" y="562"/>
                    </a:lnTo>
                    <a:lnTo>
                      <a:pt x="604" y="630"/>
                    </a:lnTo>
                    <a:lnTo>
                      <a:pt x="621" y="700"/>
                    </a:lnTo>
                    <a:lnTo>
                      <a:pt x="634" y="774"/>
                    </a:lnTo>
                    <a:lnTo>
                      <a:pt x="642" y="851"/>
                    </a:lnTo>
                    <a:lnTo>
                      <a:pt x="646" y="930"/>
                    </a:lnTo>
                    <a:lnTo>
                      <a:pt x="643" y="1011"/>
                    </a:lnTo>
                    <a:lnTo>
                      <a:pt x="636" y="1086"/>
                    </a:lnTo>
                    <a:lnTo>
                      <a:pt x="623" y="1160"/>
                    </a:lnTo>
                    <a:lnTo>
                      <a:pt x="607" y="1230"/>
                    </a:lnTo>
                    <a:lnTo>
                      <a:pt x="585" y="1297"/>
                    </a:lnTo>
                    <a:lnTo>
                      <a:pt x="561" y="1361"/>
                    </a:lnTo>
                    <a:lnTo>
                      <a:pt x="533" y="1421"/>
                    </a:lnTo>
                    <a:lnTo>
                      <a:pt x="500" y="1478"/>
                    </a:lnTo>
                    <a:lnTo>
                      <a:pt x="466" y="1532"/>
                    </a:lnTo>
                    <a:lnTo>
                      <a:pt x="428" y="1582"/>
                    </a:lnTo>
                    <a:lnTo>
                      <a:pt x="388" y="1627"/>
                    </a:lnTo>
                    <a:lnTo>
                      <a:pt x="345" y="1670"/>
                    </a:lnTo>
                    <a:lnTo>
                      <a:pt x="301" y="1709"/>
                    </a:lnTo>
                    <a:lnTo>
                      <a:pt x="254" y="1744"/>
                    </a:lnTo>
                    <a:lnTo>
                      <a:pt x="205" y="1776"/>
                    </a:lnTo>
                    <a:lnTo>
                      <a:pt x="156" y="1803"/>
                    </a:lnTo>
                    <a:lnTo>
                      <a:pt x="104" y="1826"/>
                    </a:lnTo>
                    <a:lnTo>
                      <a:pt x="53" y="1846"/>
                    </a:lnTo>
                    <a:lnTo>
                      <a:pt x="0" y="1861"/>
                    </a:lnTo>
                    <a:lnTo>
                      <a:pt x="0" y="0"/>
                    </a:ln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99CCFF"/>
                  </a:gs>
                </a:gsLst>
                <a:lin ang="0" scaled="1"/>
              </a:gra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2543" y="1899"/>
              <a:ext cx="844" cy="843"/>
              <a:chOff x="2016" y="1920"/>
              <a:chExt cx="1680" cy="1680"/>
            </a:xfrm>
          </p:grpSpPr>
          <p:sp>
            <p:nvSpPr>
              <p:cNvPr id="11" name="Oval 27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14343"/>
                  </a:gs>
                  <a:gs pos="100000">
                    <a:srgbClr val="F14343">
                      <a:gamma/>
                      <a:shade val="60784"/>
                      <a:invGamma/>
                    </a:srgbClr>
                  </a:gs>
                </a:gsLst>
                <a:lin ang="5400000" scaled="1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12" name="Freeform 28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FF3300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8" name="Text Box 30"/>
            <p:cNvSpPr txBox="1">
              <a:spLocks noChangeArrowheads="1"/>
            </p:cNvSpPr>
            <p:nvPr/>
          </p:nvSpPr>
          <p:spPr bwMode="auto">
            <a:xfrm>
              <a:off x="687" y="1971"/>
              <a:ext cx="1664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th-TH" b="1" dirty="0" smtClean="0">
                  <a:solidFill>
                    <a:schemeClr val="accent6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การพัฒนาทรัพยากรบุคคล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3652" y="1531"/>
              <a:ext cx="730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2000" b="1" dirty="0" smtClean="0">
                  <a:solidFill>
                    <a:srgbClr val="7030A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นวัตกรรม</a:t>
              </a:r>
              <a:endParaRPr lang="en-US" sz="20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1930" y="3037"/>
              <a:ext cx="1233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th-TH" sz="2000" b="1" dirty="0" smtClean="0">
                  <a:solidFill>
                    <a:srgbClr val="0066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การบริหารจัดการ</a:t>
              </a:r>
              <a:endParaRPr lang="en-US" sz="2000" b="1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63606" y="5085184"/>
            <a:ext cx="3123960" cy="1333488"/>
            <a:chOff x="395536" y="4885795"/>
            <a:chExt cx="5181599" cy="159120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885795"/>
              <a:ext cx="1143000" cy="816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473" y="4885795"/>
              <a:ext cx="1222862" cy="816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735" y="4885795"/>
              <a:ext cx="1215538" cy="816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735" y="5770675"/>
              <a:ext cx="1215537" cy="70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136" y="5759084"/>
              <a:ext cx="696868" cy="692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135" y="5759084"/>
              <a:ext cx="1219199" cy="712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535" y="5759084"/>
              <a:ext cx="609600" cy="717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784313"/>
              <a:ext cx="1143000" cy="692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5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196" y="4885795"/>
              <a:ext cx="1361939" cy="825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926477" y="2532721"/>
            <a:ext cx="2787943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th-TH" sz="16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การพัฒนาสายพันธุ์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th-TH" sz="16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การพัฒนาเทคโนโลยีการผลิต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th-TH" sz="16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จักรกลการเกษตร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th-TH" sz="16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พัฒนาระบบชลประทาน</a:t>
            </a:r>
            <a:endParaRPr lang="en-US" sz="1600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2461868" y="4953379"/>
            <a:ext cx="3202203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th-TH" sz="1600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กระบวนการจัดการการผลิตที่มีประสิทธิภาพ , </a:t>
            </a:r>
            <a:r>
              <a:rPr lang="th-TH" sz="1600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ลด</a:t>
            </a:r>
            <a:r>
              <a:rPr lang="th-TH" sz="1600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ต้นทุน, ปลอดภัย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th-TH" sz="1600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การเกษตรที่เที่ยงตรงและแม่นยำ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th-TH" sz="1600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การบริหารระบบ </a:t>
            </a:r>
            <a:r>
              <a:rPr lang="en-US" sz="1600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Supply chain</a:t>
            </a:r>
          </a:p>
          <a:p>
            <a:pPr eaLnBrk="0" hangingPunct="0">
              <a:buFont typeface="Arial" pitchFamily="34" charset="0"/>
              <a:buChar char="•"/>
            </a:pPr>
            <a:endParaRPr lang="en-US" sz="1600" dirty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" name="Picture 2" descr="K:\KU MBA\leaderWS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4" y="5517232"/>
            <a:ext cx="1655442" cy="108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885778" y="1581357"/>
            <a:ext cx="2825943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สร้าง</a:t>
            </a:r>
            <a:r>
              <a:rPr lang="th-TH" sz="160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บุคลากรทางการเกษตรรุ่นใหม่ที่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ทันสมัยที่</a:t>
            </a:r>
            <a:r>
              <a:rPr lang="th-TH" sz="160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สามารถจะเป็นได้ทั้งผู้ปฎิบัติการ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และผู้ประกอบการ</a:t>
            </a:r>
            <a:r>
              <a:rPr lang="th-TH" sz="160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ทางการเกษตร</a:t>
            </a:r>
          </a:p>
        </p:txBody>
      </p:sp>
      <p:pic>
        <p:nvPicPr>
          <p:cNvPr id="30" name="Picture 2" descr="K:\KU MBA\who-is-a-leader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98837" y="2744300"/>
            <a:ext cx="1865234" cy="1355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"/>
          <p:cNvSpPr>
            <a:spLocks noChangeArrowheads="1"/>
          </p:cNvSpPr>
          <p:nvPr/>
        </p:nvSpPr>
        <p:spPr bwMode="gray">
          <a:xfrm>
            <a:off x="395536" y="980728"/>
            <a:ext cx="8554065" cy="44245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kern="0" dirty="0" smtClean="0">
                <a:solidFill>
                  <a:srgbClr val="000090"/>
                </a:solidFill>
                <a:latin typeface="Calibri"/>
                <a:cs typeface="Tahoma" pitchFamily="34" charset="0"/>
              </a:rPr>
              <a:t>การ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cs typeface="Tahoma" pitchFamily="34" charset="0"/>
              </a:rPr>
              <a:t>สร้างนวัตกรรมในภาคการเกษตรไทย</a:t>
            </a:r>
            <a:endParaRPr kumimoji="0" lang="th-TH" sz="2800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cs typeface="Tahoma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67544" y="336774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1560" y="260648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แนวทางการพัฒนาขีดความสามารถในการผลิตของไทย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85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0525" y="3808510"/>
            <a:ext cx="30384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4144941"/>
              </p:ext>
            </p:extLst>
          </p:nvPr>
        </p:nvGraphicFramePr>
        <p:xfrm>
          <a:off x="346881" y="1371600"/>
          <a:ext cx="8382000" cy="3488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/>
                <a:gridCol w="2971800"/>
              </a:tblGrid>
              <a:tr h="466058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การใช้ที่ดินของประเทศ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จำนวนพื้นที่</a:t>
                      </a:r>
                      <a:r>
                        <a:rPr lang="th-TH" sz="1600" b="1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(ล้านไร่)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058">
                <a:tc>
                  <a:txBody>
                    <a:bodyPr/>
                    <a:lstStyle/>
                    <a:p>
                      <a:pPr algn="l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พื้นที่ประเทศไทย</a:t>
                      </a:r>
                      <a:r>
                        <a:rPr lang="th-TH" sz="1600" b="1" baseline="300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1/</a:t>
                      </a:r>
                      <a:endParaRPr lang="th-TH" sz="1600" b="1" baseline="300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320,696,888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6605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</a:t>
                      </a:r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พื้นที่ทางการเกษตร</a:t>
                      </a:r>
                      <a:r>
                        <a:rPr lang="th-TH" sz="1600" b="1" baseline="300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1/</a:t>
                      </a:r>
                      <a:endParaRPr lang="th-TH" sz="1600" b="1" baseline="300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131,785,671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058">
                <a:tc>
                  <a:txBody>
                    <a:bodyPr/>
                    <a:lstStyle/>
                    <a:p>
                      <a:pPr algn="l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 พื้นที่ที่มีศักยภาพในการพัฒนาเป็นพื้นที่ชลประทาน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60,294,241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058">
                <a:tc>
                  <a:txBody>
                    <a:bodyPr/>
                    <a:lstStyle/>
                    <a:p>
                      <a:pPr algn="l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 พื้นที่ชลประทานที่พัฒนาแล้ว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29,782,043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058">
                <a:tc>
                  <a:txBody>
                    <a:bodyPr/>
                    <a:lstStyle/>
                    <a:p>
                      <a:pPr algn="l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- โครงการชลประทานขนาดใหญ่และขนาดกลาง</a:t>
                      </a:r>
                    </a:p>
                    <a:p>
                      <a:pPr algn="l"/>
                      <a:r>
                        <a:rPr lang="th-TH" sz="1600" b="1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(กรมชลประทานดูแล)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(24,394,892)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058">
                <a:tc>
                  <a:txBody>
                    <a:bodyPr/>
                    <a:lstStyle/>
                    <a:p>
                      <a:pPr algn="l"/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th-TH" sz="1600" b="1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 โครงการชลประทานขนาดเล็ก โครงการสูบน้ำด้วย</a:t>
                      </a:r>
                    </a:p>
                    <a:p>
                      <a:pPr algn="l"/>
                      <a:r>
                        <a:rPr lang="th-TH" sz="1600" b="1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ไฟฟ้า และโครงการแก้มลิง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(5,387,151)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3541438" y="4969071"/>
            <a:ext cx="413767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th-TH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หมายเหตุ</a:t>
            </a:r>
            <a:r>
              <a:rPr lang="th-TH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1/ </a:t>
            </a:r>
            <a:r>
              <a:rPr lang="th-TH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ข้อมูลสำนักงานเศรษฐกิจการเกษตร ปี2552</a:t>
            </a:r>
          </a:p>
          <a:p>
            <a:pPr eaLnBrk="0" hangingPunct="0"/>
            <a:r>
              <a:rPr lang="th-TH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</a:t>
            </a:r>
            <a:r>
              <a:rPr lang="en-US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th-TH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กรมชลประทาน สรุปผลการดำเนินงานประจำปี 2555</a:t>
            </a:r>
            <a:endParaRPr lang="en-US" sz="1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2598301" y="316468"/>
            <a:ext cx="39260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ข้อมูลพื้นฐานด้านการชลประทาน</a:t>
            </a:r>
            <a:endParaRPr lang="en-US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4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pthailand.com/Portals/2/TalkCP/DSC_0034.JPG"/>
          <p:cNvPicPr/>
          <p:nvPr/>
        </p:nvPicPr>
        <p:blipFill rotWithShape="1">
          <a:blip r:embed="rId2" cstate="print">
            <a:lum bright="20000" contrast="-2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3475"/>
          <a:stretch/>
        </p:blipFill>
        <p:spPr bwMode="auto">
          <a:xfrm>
            <a:off x="0" y="4264734"/>
            <a:ext cx="9144000" cy="26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66284" y="1198236"/>
            <a:ext cx="8417286" cy="4712362"/>
            <a:chOff x="1155" y="2930"/>
            <a:chExt cx="9194" cy="4246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1155" y="4491"/>
              <a:ext cx="2337" cy="751"/>
            </a:xfrm>
            <a:prstGeom prst="flowChartAlternateProcess">
              <a:avLst/>
            </a:prstGeom>
            <a:gradFill rotWithShape="0">
              <a:gsLst>
                <a:gs pos="0">
                  <a:srgbClr val="9BBB59"/>
                </a:gs>
                <a:gs pos="100000">
                  <a:srgbClr val="74903B"/>
                </a:gs>
              </a:gsLst>
              <a:path path="shape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algn="ctr" rtl="0">
                <a:spcAft>
                  <a:spcPts val="1000"/>
                </a:spcAft>
                <a:defRPr/>
              </a:pPr>
              <a:r>
                <a:rPr lang="th-TH" sz="1400" b="1" dirty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พื้นที่ปลูก</a:t>
              </a:r>
              <a:r>
                <a:rPr lang="th-TH" sz="1400" b="1" dirty="0" smtClean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ข้าว</a:t>
              </a:r>
              <a:r>
                <a:rPr lang="en-US" sz="1400" b="1" dirty="0" smtClean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     </a:t>
              </a:r>
            </a:p>
            <a:p>
              <a:pPr algn="ctr" rtl="0">
                <a:spcAft>
                  <a:spcPts val="1000"/>
                </a:spcAft>
                <a:defRPr/>
              </a:pPr>
              <a:r>
                <a:rPr lang="en-US" sz="1400" b="1" dirty="0" smtClean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64 </a:t>
              </a:r>
              <a:r>
                <a:rPr lang="th-TH" sz="1400" b="1" dirty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ล้านไร่</a:t>
              </a:r>
              <a:endParaRPr lang="th-TH" sz="1400" b="1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2598" y="3116"/>
              <a:ext cx="1923" cy="850"/>
            </a:xfrm>
            <a:prstGeom prst="flowChartAlternateProcess">
              <a:avLst/>
            </a:prstGeom>
            <a:gradFill rotWithShape="0">
              <a:gsLst>
                <a:gs pos="0">
                  <a:srgbClr val="9BBB59"/>
                </a:gs>
                <a:gs pos="100000">
                  <a:srgbClr val="74903B"/>
                </a:gs>
              </a:gsLst>
              <a:path path="shape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algn="l" rtl="0">
                <a:spcAft>
                  <a:spcPts val="1000"/>
                </a:spcAft>
                <a:defRPr/>
              </a:pPr>
              <a:r>
                <a:rPr lang="th-TH" sz="1200" b="1" dirty="0" smtClean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</a:t>
              </a:r>
            </a:p>
            <a:p>
              <a:pPr algn="l" rtl="0">
                <a:spcAft>
                  <a:spcPts val="1000"/>
                </a:spcAft>
                <a:defRPr/>
              </a:pPr>
              <a:r>
                <a:rPr lang="th-TH" sz="1200" b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th-TH" sz="1200" b="1" dirty="0" smtClean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  ปลูก</a:t>
              </a:r>
              <a:r>
                <a:rPr lang="th-TH" sz="1200" b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ข้าวใน</a:t>
              </a:r>
              <a:r>
                <a:rPr lang="th-TH" sz="1200" b="1" dirty="0" smtClean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เขต</a:t>
              </a:r>
            </a:p>
            <a:p>
              <a:pPr algn="l" rtl="0">
                <a:spcAft>
                  <a:spcPts val="1000"/>
                </a:spcAft>
                <a:defRPr/>
              </a:pPr>
              <a:r>
                <a:rPr lang="th-TH" sz="1200" b="1" dirty="0" smtClean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ที่เหมาะสม </a:t>
              </a:r>
              <a:r>
                <a:rPr lang="en-US" sz="1200" b="1" dirty="0" smtClean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48</a:t>
              </a:r>
              <a:r>
                <a:rPr lang="th-TH" sz="1200" b="1" dirty="0" smtClean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ล้านไร่  </a:t>
              </a:r>
              <a:endParaRPr lang="en-US" sz="12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l" rtl="0">
                <a:defRPr/>
              </a:pPr>
              <a:endParaRPr lang="th-TH" sz="12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2598" y="6241"/>
              <a:ext cx="3287" cy="840"/>
            </a:xfrm>
            <a:prstGeom prst="flowChartAlternateProcess">
              <a:avLst/>
            </a:prstGeom>
            <a:gradFill flip="none" rotWithShape="1">
              <a:gsLst>
                <a:gs pos="0">
                  <a:srgbClr val="B1D5EF">
                    <a:lumMod val="75000"/>
                    <a:shade val="30000"/>
                    <a:satMod val="115000"/>
                  </a:srgbClr>
                </a:gs>
                <a:gs pos="50000">
                  <a:srgbClr val="B1D5EF">
                    <a:lumMod val="75000"/>
                    <a:shade val="67500"/>
                    <a:satMod val="115000"/>
                  </a:srgbClr>
                </a:gs>
                <a:gs pos="100000">
                  <a:srgbClr val="B1D5EF">
                    <a:lumMod val="75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algn="ctr" rtl="0">
                <a:spcAft>
                  <a:spcPts val="1000"/>
                </a:spcAft>
                <a:defRPr/>
              </a:pPr>
              <a:r>
                <a:rPr lang="th-TH" sz="1400" b="1" dirty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พื้นที่นาข้าวที่เหลือ</a:t>
              </a:r>
              <a:r>
                <a:rPr lang="en-US" sz="1400" b="1" dirty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         </a:t>
              </a:r>
            </a:p>
            <a:p>
              <a:pPr algn="ctr" rtl="0">
                <a:spcAft>
                  <a:spcPts val="100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 </a:t>
              </a:r>
              <a:r>
                <a:rPr lang="en-US" sz="1400" b="1" dirty="0" smtClean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 </a:t>
              </a:r>
              <a:r>
                <a:rPr lang="th-TH" sz="1400" b="1" dirty="0" smtClean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 </a:t>
              </a:r>
              <a:r>
                <a:rPr lang="en-US" sz="1400" b="1" dirty="0" smtClean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16</a:t>
              </a:r>
              <a:r>
                <a:rPr lang="th-TH" sz="1400" b="1" dirty="0" smtClean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 ล้าน</a:t>
              </a:r>
              <a:r>
                <a:rPr lang="th-TH" sz="1400" b="1" dirty="0">
                  <a:solidFill>
                    <a:srgbClr val="FFFFFF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ไร่</a:t>
              </a:r>
              <a:endParaRPr lang="th-TH" sz="1400" b="1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6751" y="2930"/>
              <a:ext cx="3576" cy="598"/>
            </a:xfrm>
            <a:prstGeom prst="flowChartAlternateProcess">
              <a:avLst/>
            </a:prstGeom>
            <a:noFill/>
            <a:ln w="19050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rtl="0">
                <a:spcAft>
                  <a:spcPts val="1000"/>
                </a:spcAft>
                <a:defRPr/>
              </a:pPr>
              <a:r>
                <a:rPr lang="th-TH" sz="1100" b="1" dirty="0" smtClean="0">
                  <a:solidFill>
                    <a:srgbClr val="0000CC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ผลผลิต</a:t>
              </a:r>
              <a:r>
                <a:rPr lang="th-TH" sz="1100" b="1" dirty="0">
                  <a:solidFill>
                    <a:srgbClr val="0000CC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เฉลี่ย </a:t>
              </a:r>
              <a:r>
                <a:rPr lang="en-US" sz="1100" b="1" dirty="0">
                  <a:solidFill>
                    <a:srgbClr val="0000CC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4</a:t>
              </a:r>
              <a:r>
                <a:rPr lang="en-US" sz="1100" b="1" dirty="0" smtClean="0">
                  <a:solidFill>
                    <a:srgbClr val="0000CC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00</a:t>
              </a:r>
              <a:r>
                <a:rPr lang="th-TH" sz="1100" b="1" dirty="0" smtClean="0">
                  <a:solidFill>
                    <a:srgbClr val="0000CC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 </a:t>
              </a:r>
              <a:r>
                <a:rPr lang="th-TH" sz="1100" b="1" dirty="0">
                  <a:solidFill>
                    <a:srgbClr val="0000CC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กก./ไร่</a:t>
              </a:r>
            </a:p>
            <a:p>
              <a:pPr algn="l" rtl="0">
                <a:spcAft>
                  <a:spcPts val="1000"/>
                </a:spcAft>
                <a:defRPr/>
              </a:pPr>
              <a:r>
                <a:rPr lang="th-TH" sz="1100" b="1" dirty="0" smtClean="0">
                  <a:solidFill>
                    <a:srgbClr val="0000CC"/>
                  </a:solidFill>
                  <a:effectLst/>
                  <a:latin typeface="Tahoma" pitchFamily="34" charset="0"/>
                  <a:cs typeface="Tahoma" pitchFamily="34" charset="0"/>
                </a:rPr>
                <a:t>ผลผลิตรวม</a:t>
              </a:r>
              <a:r>
                <a:rPr lang="en-US" sz="1100" b="1" dirty="0" smtClean="0">
                  <a:solidFill>
                    <a:srgbClr val="0000CC"/>
                  </a:solidFill>
                  <a:effectLst/>
                  <a:latin typeface="Tahoma" pitchFamily="34" charset="0"/>
                  <a:cs typeface="Tahoma" pitchFamily="34" charset="0"/>
                </a:rPr>
                <a:t> 2.4 </a:t>
              </a:r>
              <a:r>
                <a:rPr lang="th-TH" sz="1100" b="1" dirty="0" smtClean="0">
                  <a:solidFill>
                    <a:srgbClr val="0000CC"/>
                  </a:solidFill>
                  <a:effectLst/>
                  <a:latin typeface="Tahoma" pitchFamily="34" charset="0"/>
                  <a:cs typeface="Tahoma" pitchFamily="34" charset="0"/>
                </a:rPr>
                <a:t>ล้านตันข้าวเปลือก</a:t>
              </a:r>
              <a:endParaRPr lang="th-TH" sz="1100" b="1" dirty="0">
                <a:solidFill>
                  <a:srgbClr val="0000CC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6815" y="6146"/>
              <a:ext cx="3534" cy="1030"/>
            </a:xfrm>
            <a:prstGeom prst="roundRect">
              <a:avLst/>
            </a:prstGeom>
            <a:solidFill>
              <a:schemeClr val="bg1">
                <a:alpha val="43000"/>
              </a:schemeClr>
            </a:solidFill>
            <a:ln w="0">
              <a:solidFill>
                <a:srgbClr val="0000CC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anchor="ctr"/>
            <a:lstStyle/>
            <a:p>
              <a:pPr lvl="1" algn="l" rtl="0">
                <a:defRPr/>
              </a:pPr>
              <a:endParaRPr lang="th-TH" sz="1100" b="1" dirty="0">
                <a:solidFill>
                  <a:srgbClr val="0000CC"/>
                </a:solidFill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lvl="1" algn="l" rtl="0">
                <a:defRPr/>
              </a:pPr>
              <a:endParaRPr lang="th-TH" sz="1100" b="1" dirty="0">
                <a:solidFill>
                  <a:srgbClr val="0000CC"/>
                </a:solidFill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82550" lvl="1" indent="273050">
                <a:defRPr/>
              </a:pPr>
              <a:r>
                <a:rPr lang="th-TH" sz="1100" b="1" dirty="0" smtClean="0">
                  <a:solidFill>
                    <a:srgbClr val="0000CC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นำพื้นที่</a:t>
              </a:r>
              <a:r>
                <a:rPr lang="th-TH" sz="1100" b="1" dirty="0">
                  <a:solidFill>
                    <a:srgbClr val="0000CC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ที่ไม่เหมาะสมในด้านเศรษฐกิจการปลูก</a:t>
              </a:r>
              <a:r>
                <a:rPr lang="th-TH" sz="1100" b="1" dirty="0" smtClean="0">
                  <a:solidFill>
                    <a:srgbClr val="0000CC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ข้าว ไป</a:t>
              </a:r>
              <a:r>
                <a:rPr lang="th-TH" sz="1100" b="1" dirty="0">
                  <a:solidFill>
                    <a:srgbClr val="0000CC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ส่งเสริมปลูกพืชอื่นๆ </a:t>
              </a:r>
              <a:r>
                <a:rPr lang="th-TH" sz="1100" b="1" dirty="0" smtClean="0">
                  <a:solidFill>
                    <a:srgbClr val="0000CC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เช่นพืชพลังงานปาล์มน้ำมัน,อ้อย,มันสำปะหลัง </a:t>
              </a:r>
              <a:r>
                <a:rPr lang="th-TH" sz="1100" b="1" dirty="0">
                  <a:solidFill>
                    <a:srgbClr val="0000CC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,</a:t>
              </a:r>
              <a:r>
                <a:rPr lang="th-TH" sz="1100" b="1" dirty="0" smtClean="0">
                  <a:solidFill>
                    <a:srgbClr val="0000CC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ไม้ยืนต้น หรือไม้ผล เช่น ทุเรียน, มะพร้าวฯลฯ</a:t>
              </a:r>
              <a:endParaRPr lang="th-TH" sz="1100" b="1" dirty="0">
                <a:solidFill>
                  <a:srgbClr val="0000CC"/>
                </a:solidFill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algn="l" rtl="0">
                <a:spcAft>
                  <a:spcPts val="1000"/>
                </a:spcAft>
                <a:defRPr/>
              </a:pPr>
              <a:endParaRPr lang="th-TH" sz="1100" b="1" dirty="0">
                <a:solidFill>
                  <a:srgbClr val="0000CC"/>
                </a:solidFill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algn="l" rtl="0">
                <a:spcAft>
                  <a:spcPts val="1000"/>
                </a:spcAft>
                <a:defRPr/>
              </a:pPr>
              <a:endParaRPr lang="th-TH" sz="11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1648" y="3307"/>
              <a:ext cx="751" cy="659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FF">
                <a:lumMod val="5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/>
              </a:outerShdw>
            </a:effectLst>
          </p:spPr>
          <p:txBody>
            <a:bodyPr/>
            <a:lstStyle/>
            <a:p>
              <a:pPr algn="l" rtl="0">
                <a:defRPr/>
              </a:pPr>
              <a:endParaRPr lang="th-TH" sz="16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10795833" flipH="1">
              <a:off x="1648" y="5587"/>
              <a:ext cx="782" cy="75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FF">
                <a:lumMod val="5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/>
              </a:outerShdw>
            </a:effectLst>
          </p:spPr>
          <p:txBody>
            <a:bodyPr/>
            <a:lstStyle/>
            <a:p>
              <a:pPr algn="l" rtl="0">
                <a:defRPr/>
              </a:pPr>
              <a:endParaRPr lang="th-TH" sz="16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6169" y="3093"/>
              <a:ext cx="480" cy="435"/>
            </a:xfrm>
            <a:prstGeom prst="rightArrow">
              <a:avLst>
                <a:gd name="adj1" fmla="val 50000"/>
                <a:gd name="adj2" fmla="val 27586"/>
              </a:avLst>
            </a:prstGeom>
            <a:solidFill>
              <a:srgbClr val="FFFFFF">
                <a:lumMod val="5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/>
              </a:outerShdw>
            </a:effectLst>
          </p:spPr>
          <p:txBody>
            <a:bodyPr/>
            <a:lstStyle/>
            <a:p>
              <a:pPr algn="l" rtl="0">
                <a:defRPr/>
              </a:pPr>
              <a:endParaRPr lang="th-TH" sz="16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6086" y="6443"/>
              <a:ext cx="480" cy="435"/>
            </a:xfrm>
            <a:prstGeom prst="rightArrow">
              <a:avLst>
                <a:gd name="adj1" fmla="val 50000"/>
                <a:gd name="adj2" fmla="val 27586"/>
              </a:avLst>
            </a:prstGeom>
            <a:solidFill>
              <a:srgbClr val="FFFFFF">
                <a:lumMod val="5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/>
              </a:outerShdw>
            </a:effectLst>
          </p:spPr>
          <p:txBody>
            <a:bodyPr/>
            <a:lstStyle/>
            <a:p>
              <a:pPr algn="l" rtl="0">
                <a:defRPr/>
              </a:pPr>
              <a:endParaRPr lang="th-TH" sz="1600"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42910" y="131207"/>
            <a:ext cx="8215370" cy="78319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รูปแบบการจัดสรรการใช้ทรัพยากรที่ดินการเกษตร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413422" y="1916832"/>
            <a:ext cx="3273898" cy="648072"/>
          </a:xfrm>
          <a:prstGeom prst="flowChartAlternateProcess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ผลผลิต</a:t>
            </a:r>
            <a:r>
              <a:rPr lang="th-TH" sz="11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เฉลี่ย 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700 </a:t>
            </a:r>
            <a:r>
              <a:rPr lang="th-TH" sz="11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กก./ไร่</a:t>
            </a:r>
          </a:p>
          <a:p>
            <a:pPr>
              <a:spcAft>
                <a:spcPts val="1000"/>
              </a:spcAft>
              <a:defRPr/>
            </a:pPr>
            <a:r>
              <a:rPr lang="th-TH" sz="11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ผลผลิตรวม 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29.4 </a:t>
            </a:r>
            <a:r>
              <a:rPr lang="th-TH" sz="11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ล้าน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ตันข้าวเปลือก</a:t>
            </a:r>
            <a:endParaRPr lang="th-TH" sz="1100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  <a:p>
            <a:pPr algn="l" rtl="0">
              <a:spcAft>
                <a:spcPts val="1000"/>
              </a:spcAft>
              <a:defRPr/>
            </a:pPr>
            <a:endParaRPr lang="th-TH" sz="1100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4852631" y="2157226"/>
            <a:ext cx="439449" cy="482779"/>
          </a:xfrm>
          <a:prstGeom prst="rightArrow">
            <a:avLst>
              <a:gd name="adj1" fmla="val 50000"/>
              <a:gd name="adj2" fmla="val 27586"/>
            </a:avLst>
          </a:prstGeom>
          <a:solidFill>
            <a:srgbClr val="FFFFFF">
              <a:lumMod val="5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/>
          <a:lstStyle/>
          <a:p>
            <a:pPr algn="l" rtl="0">
              <a:defRPr/>
            </a:pPr>
            <a:endParaRPr lang="th-TH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2035" y="2636912"/>
            <a:ext cx="3366429" cy="160043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รวมผลผลิต         </a:t>
            </a:r>
            <a:r>
              <a:rPr lang="en-US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31.8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ล้านตันข้าวเปลือก</a:t>
            </a:r>
          </a:p>
          <a:p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เก็บทำพันธุ์              1   ล้านตันข้าวเปลือก</a:t>
            </a:r>
          </a:p>
          <a:p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คงเหลือ              30.8  ล้านตันข้าวเปลือก</a:t>
            </a:r>
          </a:p>
          <a:p>
            <a:r>
              <a:rPr lang="th-TH" sz="11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( 20   ล้านตันข้าวสาร)                    </a:t>
            </a:r>
          </a:p>
          <a:p>
            <a:endParaRPr lang="th-TH" sz="1100" b="1" dirty="0" smtClean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บริโภคในประเทศ              10     ล้านตันข้าวสาร</a:t>
            </a:r>
          </a:p>
          <a:p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ส่งออก                                7    ล้านตันข้าวสาร</a:t>
            </a:r>
          </a:p>
          <a:p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แปรรูปและเก็บสต็อก         </a:t>
            </a:r>
            <a:r>
              <a:rPr lang="th-TH" sz="11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3    ล้านตันข้าวสาร</a:t>
            </a:r>
            <a:endParaRPr lang="th-TH" sz="1100" b="1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3701073" y="1401659"/>
            <a:ext cx="1104029" cy="503711"/>
          </a:xfrm>
          <a:prstGeom prst="flowChartAlternateProcess">
            <a:avLst/>
          </a:prstGeom>
          <a:gradFill rotWithShape="0">
            <a:gsLst>
              <a:gs pos="0">
                <a:srgbClr val="9BBB59"/>
              </a:gs>
              <a:gs pos="100000">
                <a:srgbClr val="74903B"/>
              </a:gs>
            </a:gsLst>
            <a:path path="shape">
              <a:fillToRect l="50000" t="50000" r="50000" b="50000"/>
            </a:path>
          </a:gradFill>
          <a:ln w="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rtl="0">
              <a:spcAft>
                <a:spcPts val="1000"/>
              </a:spcAft>
              <a:defRPr/>
            </a:pPr>
            <a:r>
              <a:rPr lang="th-TH" sz="11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</a:p>
          <a:p>
            <a:pPr algn="ctr" rtl="0">
              <a:spcAft>
                <a:spcPts val="1000"/>
              </a:spcAft>
              <a:defRPr/>
            </a:pPr>
            <a:r>
              <a:rPr lang="th-TH" sz="11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ข้าวหอมมะลิ    6 ล้านไร่</a:t>
            </a:r>
            <a:endParaRPr lang="en-US" sz="1100" b="1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rtl="0">
              <a:defRPr/>
            </a:pPr>
            <a:endParaRPr lang="th-TH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3416172" y="1431814"/>
            <a:ext cx="219724" cy="482779"/>
          </a:xfrm>
          <a:prstGeom prst="rightArrow">
            <a:avLst>
              <a:gd name="adj1" fmla="val 50000"/>
              <a:gd name="adj2" fmla="val 27586"/>
            </a:avLst>
          </a:prstGeom>
          <a:solidFill>
            <a:srgbClr val="FFFFFF">
              <a:lumMod val="5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/>
          <a:lstStyle/>
          <a:p>
            <a:pPr algn="l" rtl="0">
              <a:defRPr/>
            </a:pPr>
            <a:endParaRPr lang="th-TH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3707904" y="2139395"/>
            <a:ext cx="1104029" cy="503711"/>
          </a:xfrm>
          <a:prstGeom prst="flowChartAlternateProcess">
            <a:avLst/>
          </a:prstGeom>
          <a:gradFill rotWithShape="0">
            <a:gsLst>
              <a:gs pos="0">
                <a:srgbClr val="9BBB59"/>
              </a:gs>
              <a:gs pos="100000">
                <a:srgbClr val="74903B"/>
              </a:gs>
            </a:gsLst>
            <a:path path="shape">
              <a:fillToRect l="50000" t="50000" r="50000" b="50000"/>
            </a:path>
          </a:gradFill>
          <a:ln w="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rtl="0">
              <a:spcAft>
                <a:spcPts val="1000"/>
              </a:spcAft>
              <a:defRPr/>
            </a:pPr>
            <a:r>
              <a:rPr lang="th-TH" sz="11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 rtl="0">
              <a:spcAft>
                <a:spcPts val="1000"/>
              </a:spcAft>
              <a:defRPr/>
            </a:pPr>
            <a:r>
              <a:rPr lang="th-TH" sz="11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9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ข้าวขาวและข้าวอื่นๆ  </a:t>
            </a:r>
            <a:r>
              <a:rPr lang="th-TH" sz="10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 ล้านไร่</a:t>
            </a:r>
            <a:endParaRPr lang="en-US" sz="1000" b="1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rtl="0">
              <a:defRPr/>
            </a:pPr>
            <a:endParaRPr lang="th-TH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3419872" y="2107729"/>
            <a:ext cx="219724" cy="482779"/>
          </a:xfrm>
          <a:prstGeom prst="rightArrow">
            <a:avLst>
              <a:gd name="adj1" fmla="val 50000"/>
              <a:gd name="adj2" fmla="val 27586"/>
            </a:avLst>
          </a:prstGeom>
          <a:solidFill>
            <a:srgbClr val="FFFFFF">
              <a:lumMod val="5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/>
          <a:lstStyle/>
          <a:p>
            <a:pPr algn="l" rtl="0">
              <a:defRPr/>
            </a:pPr>
            <a:endParaRPr lang="th-TH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9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7885169"/>
              </p:ext>
            </p:extLst>
          </p:nvPr>
        </p:nvGraphicFramePr>
        <p:xfrm>
          <a:off x="357158" y="1066800"/>
          <a:ext cx="8501122" cy="3169920"/>
        </p:xfrm>
        <a:graphic>
          <a:graphicData uri="http://schemas.openxmlformats.org/drawingml/2006/table">
            <a:tbl>
              <a:tblPr firstRow="1" bandCol="1">
                <a:gradFill rotWithShape="1">
                  <a:gsLst>
                    <a:gs pos="0">
                      <a:srgbClr val="4BACC6">
                        <a:shade val="51000"/>
                        <a:satMod val="130000"/>
                      </a:srgbClr>
                    </a:gs>
                    <a:gs pos="80000">
                      <a:srgbClr val="4BACC6">
                        <a:shade val="93000"/>
                        <a:satMod val="130000"/>
                      </a:srgbClr>
                    </a:gs>
                    <a:gs pos="100000">
                      <a:srgbClr val="4BACC6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2808406"/>
                <a:gridCol w="3192386"/>
                <a:gridCol w="2500330"/>
              </a:tblGrid>
              <a:tr h="297480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การพัฒนาสายพันธุ์</a:t>
                      </a:r>
                      <a:endParaRPr lang="th-TH" sz="1400" b="1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กระบวนการผลิต</a:t>
                      </a:r>
                      <a:endParaRPr lang="th-TH" sz="1400" b="1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นวัตกรรมการแปรรูป</a:t>
                      </a:r>
                      <a:endParaRPr lang="th-TH" sz="1400" b="1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05576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เพิ่มผลผลิต/ไร่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คุณภาพการหุงต้ม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มาตรฐาน คุณลักษณะ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การทนแล้ง ต้านทานโรค-แมลง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การปรับปรุงพันธุ์ด้วยการใช้โมเลกุลเครื่องหมาย  (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Molecular Marker Breeding)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เพื่อติดตามยีนควบคุมลักษณะที่ต้องการ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4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การปรับพฤติกรรมการบริหารจัดการ</a:t>
                      </a:r>
                    </a:p>
                    <a:p>
                      <a:pPr marL="0" marR="0" lvl="4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 การผลิตข้าว</a:t>
                      </a:r>
                    </a:p>
                    <a:p>
                      <a:pPr marL="0" marR="0" lvl="4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การเตรียมกล้า วิธีการปลูก 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4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th-TH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การเขตกรรม การดูแลรักษาปฏิบัติใน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4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แปลง</a:t>
                      </a:r>
                      <a:r>
                        <a:rPr lang="th-TH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ใช้เทคนิคการเพาะกล้าข้าว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4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พันธุ์ดี  และปลูกด้วยรถปักดำ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การจัดการธาตุอาหารในดินอย่าง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 เหมาะสม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ใช้สารกำจัดโรคแมลงตามความ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th-TH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จำเป็น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เก็บเกี่ยวด้วยรถเก็บเกี่ยว</a:t>
                      </a:r>
                    </a:p>
                    <a:p>
                      <a:endParaRPr lang="th-TH" sz="1400" b="1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การเข้าสู่ระบบ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zero waste hundred used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ความสามารถในการจัดหานวัตกรรม</a:t>
                      </a:r>
                    </a:p>
                    <a:p>
                      <a:pPr marL="355600" indent="-355600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   -</a:t>
                      </a:r>
                      <a:r>
                        <a:rPr lang="th-TH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โรงสีข้าวชุมชน  ประสิทธิภาพสูง</a:t>
                      </a:r>
                    </a:p>
                    <a:p>
                      <a:pPr marL="355600" indent="-355600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   - เครื่องผลิตไฟฟ้าจากแกลบด้วยระบบ</a:t>
                      </a:r>
                    </a:p>
                    <a:p>
                      <a:pPr marL="355600" indent="-355600"/>
                      <a:r>
                        <a:rPr lang="th-TH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      </a:t>
                      </a: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แก็สซิฟิเคชั่น</a:t>
                      </a:r>
                    </a:p>
                    <a:p>
                      <a:pPr marL="82550" indent="-82550">
                        <a:buFont typeface="Arial" pitchFamily="34" charset="0"/>
                        <a:buChar char="•"/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สร้างผลิตภัณฑ์จาก         ผลพลอยได้ของข้าว</a:t>
                      </a:r>
                      <a:r>
                        <a:rPr lang="th-TH" sz="1400" b="1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เช่น น้ำมันรำข้าว,อาหารเสริม </a:t>
                      </a:r>
                      <a:endParaRPr lang="th-TH" sz="1400" b="1" dirty="0" smtClean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  <a:p>
                      <a:endParaRPr lang="th-TH" sz="1400" b="1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BACC6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20" name="Picture 6" descr="I:\CP111\SAM_6923_resiz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7429" b="16992"/>
          <a:stretch/>
        </p:blipFill>
        <p:spPr bwMode="auto">
          <a:xfrm>
            <a:off x="35496" y="4344246"/>
            <a:ext cx="1598567" cy="1226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http://www.cpcrop.com/Portals/0/images/cp304-V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56341" y="4987080"/>
            <a:ext cx="1656184" cy="116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1" descr="G:\2553\โครงการชัยพัฒนา\MOU\21-7-53\IMG_0498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56176" y="4102344"/>
            <a:ext cx="2852061" cy="1992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  <a:sp3d>
            <a:bevelT w="114300" prst="artDeco"/>
          </a:sp3d>
        </p:spPr>
      </p:pic>
      <p:sp>
        <p:nvSpPr>
          <p:cNvPr id="23" name="Rectangle 3"/>
          <p:cNvSpPr>
            <a:spLocks noChangeArrowheads="1"/>
          </p:cNvSpPr>
          <p:nvPr/>
        </p:nvSpPr>
        <p:spPr bwMode="gray">
          <a:xfrm>
            <a:off x="294967" y="152400"/>
            <a:ext cx="8554065" cy="44245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Tahoma" pitchFamily="34" charset="0"/>
              </a:rPr>
              <a:t>สร้างนวัตกรรมให้ข้าวไทย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Tahoma" pitchFamily="34" charset="0"/>
              </a:rPr>
              <a:t>: High yield</a:t>
            </a:r>
            <a:endParaRPr kumimoji="0" lang="th-TH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Tahoma" pitchFamily="34" charset="0"/>
            </a:endParaRPr>
          </a:p>
        </p:txBody>
      </p:sp>
      <p:pic>
        <p:nvPicPr>
          <p:cNvPr id="24" name="Picture 20" descr="DSCN996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312525" y="4267417"/>
            <a:ext cx="1588244" cy="119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C:\กิจการฟาร์ม1\ข้าว\งาน แผนที่แปลงข้าว\รูปข้าว\DSC00738.JPG"/>
          <p:cNvPicPr>
            <a:picLocks noChangeAspect="1" noChangeArrowheads="1"/>
          </p:cNvPicPr>
          <p:nvPr/>
        </p:nvPicPr>
        <p:blipFill>
          <a:blip r:embed="rId6" cstate="email">
            <a:lum contrast="1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00769" y="4990557"/>
            <a:ext cx="1649239" cy="1165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8021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M:\บรรยาย สศก\700x420-images-stories-packege-RB_POSTER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800" y="1497347"/>
            <a:ext cx="2438400" cy="159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8"/>
          <p:cNvSpPr/>
          <p:nvPr/>
        </p:nvSpPr>
        <p:spPr>
          <a:xfrm>
            <a:off x="2685301" y="1524000"/>
            <a:ext cx="6211715" cy="1384995"/>
          </a:xfrm>
          <a:prstGeom prst="homePlate">
            <a:avLst/>
          </a:prstGeom>
          <a:gradFill rotWithShape="1">
            <a:gsLst>
              <a:gs pos="0">
                <a:srgbClr val="6B9D21">
                  <a:shade val="51000"/>
                  <a:satMod val="130000"/>
                </a:srgbClr>
              </a:gs>
              <a:gs pos="80000">
                <a:srgbClr val="6B9D21">
                  <a:shade val="93000"/>
                  <a:satMod val="130000"/>
                </a:srgbClr>
              </a:gs>
              <a:gs pos="100000">
                <a:srgbClr val="6B9D21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ข้าวไรซ์เบอรี่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ได้จากการผสมข้ามพันธุ์ระหว่างข้าวเจ้าหอมนิลกับข้าวขาวดอกมะลิ 105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 - สามารถปลูกได้ตลอดทั้งปี ให้ผลผลิตเฉลี่ย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700  กก./ไร่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- ต้านทานต่อโรคไหม้  , มีสารต้านอนุมูลอิสระสูง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 ได้แก่ เบต้าแคโรทีน,</a:t>
            </a: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แกมมาโอไรซานอล, วิตามินอี, แทนนิน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 ,สังกะสี, โฟเลตสูง </a:t>
            </a:r>
            <a:endParaRPr kumimoji="0" lang="th-TH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7400" y="152400"/>
            <a:ext cx="5172501" cy="4426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งานวิจัย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พันธุ์ข้าวที่มีศักยภาพ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Angsana New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0070" y="840904"/>
            <a:ext cx="7181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1600" b="1" u="sng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โดย ศูนย์วิทยาศาสตร์ข้าว  และหน่วยปฏิบัติการค้นหาและใช้ประโยชน์ยีนข้าว </a:t>
            </a:r>
          </a:p>
          <a:p>
            <a:pPr algn="r"/>
            <a:r>
              <a:rPr lang="th-TH" sz="1600" b="1" u="sng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มหาวิทยาลัยเกษตรศาสตร์ วิทยาเขตกำแพงแสน</a:t>
            </a:r>
            <a:endParaRPr lang="th-TH" sz="1600" u="sng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6480" y="5029200"/>
            <a:ext cx="2303259" cy="130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สี่เหลี่ยมผืนผ้า 8"/>
          <p:cNvSpPr/>
          <p:nvPr/>
        </p:nvSpPr>
        <p:spPr>
          <a:xfrm>
            <a:off x="2685301" y="4990522"/>
            <a:ext cx="3867899" cy="1384995"/>
          </a:xfrm>
          <a:prstGeom prst="homePlate">
            <a:avLst/>
          </a:prstGeom>
          <a:solidFill>
            <a:srgbClr val="4BACC6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ข้าวหอมมะลิ 105 ทนน้ำท่วม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ทนต่อน้ำ</a:t>
            </a: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ท่วมขังได้นาน 15 – 21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วันผลผลิตเฉลี่ย 220-615 </a:t>
            </a: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กิโลกรัมต่อ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ไร่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6400800"/>
            <a:ext cx="7272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กรมการข้าวและศูนย์พันธุวิศวกรรมและเทคโนโลยีชีวภาพแห่งชาติ (</a:t>
            </a:r>
            <a:r>
              <a:rPr kumimoji="0" lang="en-US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BIOTEC)</a:t>
            </a:r>
            <a:endParaRPr kumimoji="0" lang="th-TH" sz="1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2" descr="M:\บรรยาย สศก\dsfas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730" y="2611964"/>
            <a:ext cx="915636" cy="7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3144" y="3352800"/>
            <a:ext cx="2491310" cy="139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สี่เหลี่ยมผืนผ้า 8"/>
          <p:cNvSpPr/>
          <p:nvPr/>
        </p:nvSpPr>
        <p:spPr>
          <a:xfrm>
            <a:off x="2590800" y="3429000"/>
            <a:ext cx="5397460" cy="1384995"/>
          </a:xfrm>
          <a:prstGeom prst="homePlate">
            <a:avLst/>
          </a:prstGeom>
          <a:gradFill rotWithShape="1">
            <a:gsLst>
              <a:gs pos="0">
                <a:srgbClr val="002A56">
                  <a:shade val="51000"/>
                  <a:satMod val="130000"/>
                </a:srgbClr>
              </a:gs>
              <a:gs pos="80000">
                <a:srgbClr val="002A56">
                  <a:shade val="93000"/>
                  <a:satMod val="130000"/>
                </a:srgbClr>
              </a:gs>
              <a:gs pos="100000">
                <a:srgbClr val="002A5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ข้าวสินเหล็ก</a:t>
            </a:r>
            <a:r>
              <a:rPr lang="th-TH" sz="1400" b="1" u="sng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ได้จาก</a:t>
            </a:r>
            <a:r>
              <a:rPr lang="th-TH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ผสมข้ามพันธุ์ระหว่างข้าวเจ้าหอมนิล กับ ข้าวขาวดอกมะลิ </a:t>
            </a:r>
            <a:r>
              <a:rPr lang="th-TH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105</a:t>
            </a:r>
          </a:p>
          <a:p>
            <a:pPr marL="285750" lvl="0" indent="-285750">
              <a:buFontTx/>
              <a:buChar char="-"/>
              <a:defRPr/>
            </a:pPr>
            <a:r>
              <a:rPr lang="th-TH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ดัชนี</a:t>
            </a:r>
            <a:r>
              <a:rPr lang="th-TH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น้ำตาล ต่ำ-ปานกลาง ช่วยแก้ปัญหาเบาหวานได้ ทำให้สภาวะดื้อต่อ </a:t>
            </a:r>
            <a:r>
              <a:rPr lang="en-US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insulin </a:t>
            </a:r>
            <a:r>
              <a:rPr lang="th-TH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ลดลงและการทำงานของตับอ่อนดี</a:t>
            </a:r>
            <a:r>
              <a:rPr lang="th-TH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ขึ้น</a:t>
            </a:r>
          </a:p>
          <a:p>
            <a:pPr marL="285750" lvl="0" indent="-285750">
              <a:buFontTx/>
              <a:buChar char="-"/>
              <a:defRPr/>
            </a:pPr>
            <a:r>
              <a:rPr lang="th-TH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มีธาตุเหล็กในเมล็ด</a:t>
            </a:r>
            <a:r>
              <a:rPr lang="th-TH" sz="1400" b="1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สูง</a:t>
            </a:r>
          </a:p>
          <a:p>
            <a:pPr lvl="0">
              <a:defRPr/>
            </a:pPr>
            <a:endParaRPr kumimoji="0" lang="th-TH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17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fbcdn-sphotos-h-a.akamaihd.net/hphotos-ak-prn2/t1/q71/s720x720/1531631_770612432968885_789103381_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1950" b="3774"/>
          <a:stretch>
            <a:fillRect/>
          </a:stretch>
        </p:blipFill>
        <p:spPr bwMode="auto">
          <a:xfrm>
            <a:off x="381000" y="990600"/>
            <a:ext cx="2209800" cy="3219994"/>
          </a:xfrm>
          <a:prstGeom prst="rect">
            <a:avLst/>
          </a:prstGeom>
          <a:noFill/>
        </p:spPr>
      </p:pic>
      <p:pic>
        <p:nvPicPr>
          <p:cNvPr id="6" name="Picture 2" descr="http://www.cpcrop.com/Portals/0/2014/report-1802-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990600"/>
            <a:ext cx="6172200" cy="3219451"/>
          </a:xfrm>
          <a:prstGeom prst="rect">
            <a:avLst/>
          </a:prstGeom>
          <a:noFill/>
        </p:spPr>
      </p:pic>
      <p:pic>
        <p:nvPicPr>
          <p:cNvPr id="7" name="Picture 10" descr="https://fbcdn-sphotos-g-a.akamaihd.net/hphotos-ak-prn1/t1/1525712_770613059635489_1406876018_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801183" cy="1981200"/>
          </a:xfrm>
          <a:prstGeom prst="rect">
            <a:avLst/>
          </a:prstGeom>
          <a:noFill/>
        </p:spPr>
      </p:pic>
      <p:pic>
        <p:nvPicPr>
          <p:cNvPr id="8" name="Picture 6" descr="http://www.cpcrop.com/Portals/0/2014/report-1802-0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323" b="49758"/>
          <a:stretch>
            <a:fillRect/>
          </a:stretch>
        </p:blipFill>
        <p:spPr bwMode="auto">
          <a:xfrm>
            <a:off x="6324600" y="4495800"/>
            <a:ext cx="2590800" cy="1981200"/>
          </a:xfrm>
          <a:prstGeom prst="rect">
            <a:avLst/>
          </a:prstGeom>
          <a:noFill/>
        </p:spPr>
      </p:pic>
      <p:pic>
        <p:nvPicPr>
          <p:cNvPr id="9" name="Picture 6" descr="http://www.cpcrop.com/Portals/0/2014/report-1802-00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323" t="50242"/>
          <a:stretch>
            <a:fillRect/>
          </a:stretch>
        </p:blipFill>
        <p:spPr bwMode="auto">
          <a:xfrm>
            <a:off x="3276600" y="4495800"/>
            <a:ext cx="2895600" cy="1962151"/>
          </a:xfrm>
          <a:prstGeom prst="rect">
            <a:avLst/>
          </a:prstGeom>
          <a:noFill/>
        </p:spPr>
      </p:pic>
      <p:sp>
        <p:nvSpPr>
          <p:cNvPr id="11" name="Rectangle 2"/>
          <p:cNvSpPr/>
          <p:nvPr/>
        </p:nvSpPr>
        <p:spPr>
          <a:xfrm>
            <a:off x="273108" y="128826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ศูนย์เรียนรู้เกษตรทันสมัย ข้าว ปลา ปาล์ม</a:t>
            </a:r>
          </a:p>
          <a:p>
            <a:pPr algn="r"/>
            <a:r>
              <a:rPr lang="th-TH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หมู่บ้านเกษตรกรรมกำแพงเพชร  อ.เมือง จ.กำแพงเพชร</a:t>
            </a:r>
          </a:p>
        </p:txBody>
      </p:sp>
    </p:spTree>
    <p:extLst>
      <p:ext uri="{BB962C8B-B14F-4D97-AF65-F5344CB8AC3E}">
        <p14:creationId xmlns:p14="http://schemas.microsoft.com/office/powerpoint/2010/main" xmlns="" val="37194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อุปสงค์อาหารของโลกเพิ่มขึ้น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544" y="1196752"/>
            <a:ext cx="8172400" cy="51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24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5616" y="4077072"/>
            <a:ext cx="8093334" cy="27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user\Desktop\ปาล์มปลาข้าว\New folder\US_long_grain_ric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980" t="11552" r="10616" b="44858"/>
          <a:stretch/>
        </p:blipFill>
        <p:spPr bwMode="auto">
          <a:xfrm>
            <a:off x="827585" y="5361157"/>
            <a:ext cx="995724" cy="708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58974" y="188640"/>
            <a:ext cx="3490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รูปแบบแปลงนา และบ่อเลี้ยงปลา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331" y="908720"/>
            <a:ext cx="4997090" cy="229850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พื้นที่รวม 290  ไร่</a:t>
            </a:r>
          </a:p>
          <a:p>
            <a:endParaRPr lang="th-TH" sz="800" b="1" dirty="0" smtClean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นาข้าว                    136 ไร่      (4 แปลง ,แปลงละ 34 ไร่)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พื้นที่บ่อ</a:t>
            </a:r>
            <a:r>
              <a:rPr lang="th-TH" sz="11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เลี้ยง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ปลา         9 ไร่      (ปากบ่อกว้าง 9.6ม. , พื้นบ่อกว้าง 6 ม. รอบแปลงนา 	         ลึก 2 ม.)</a:t>
            </a:r>
          </a:p>
          <a:p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อ่างเก็บน้ำ	                24 ไร่     (ความจุ 145,500 คิว 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บ่ออนุบาลปลา,กุ้ง         6 ไร่     (3 บ่อๆละ 2 ไร่)</a:t>
            </a:r>
            <a:endParaRPr lang="th-TH" sz="1050" b="1" dirty="0" smtClean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ระดับน้ำปกติในพื้นที่นาข้าว  20 ซม. กรณีมีโรค,แมลงระบาดจะปล่อยน้ำให้ท่วมต้นข้าวในระดับ 80 ซม.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ปลูกปาล์มหรือมะพร้าว 2 </a:t>
            </a:r>
            <a:r>
              <a:rPr lang="th-TH" sz="11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แถว บน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คัน</a:t>
            </a:r>
            <a:r>
              <a:rPr lang="th-TH" sz="11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นาระยะปลูกมะพร้าว  6 เมตร 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ระยะ</a:t>
            </a:r>
            <a:r>
              <a:rPr lang="th-TH" sz="11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ปลูกปาล์มน้ำมัน  8  เมตร </a:t>
            </a:r>
            <a:endParaRPr lang="th-TH" sz="1100" b="1" dirty="0" smtClean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2331" y="3284984"/>
            <a:ext cx="4997090" cy="972385"/>
          </a:xfrm>
          <a:prstGeom prst="roundRect">
            <a:avLst/>
          </a:prstGeom>
          <a:ln w="28575">
            <a:solidFill>
              <a:srgbClr val="0070C0"/>
            </a:solidFill>
          </a:ln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-180975">
              <a:buFont typeface="Wingdings 2"/>
              <a:buNone/>
            </a:pPr>
            <a:r>
              <a:rPr lang="th-TH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th-TH" sz="11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เงินลงทุนเบื้องต้น</a:t>
            </a:r>
          </a:p>
          <a:p>
            <a:pPr marL="180975" lvl="2" indent="-180975"/>
            <a:r>
              <a:rPr lang="th-TH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เงินลงทุนทรัพย์สิน</a:t>
            </a:r>
            <a:r>
              <a:rPr lang="en-US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  37.31 </a:t>
            </a:r>
            <a:r>
              <a:rPr lang="th-TH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 ล้านบาท</a:t>
            </a:r>
          </a:p>
          <a:p>
            <a:pPr marL="180975" lvl="2" indent="-180975"/>
            <a:r>
              <a:rPr lang="th-TH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เงินลงทุนระยะสั้น-เงินทุนหมุนเวียนปีที่ </a:t>
            </a:r>
            <a:r>
              <a:rPr lang="en-US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1          12.76</a:t>
            </a:r>
            <a:r>
              <a:rPr lang="th-TH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	 ล้านบาท</a:t>
            </a:r>
          </a:p>
          <a:p>
            <a:pPr marL="180975" lvl="2" indent="-180975"/>
            <a:r>
              <a:rPr lang="th-TH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รวม		</a:t>
            </a:r>
            <a:r>
              <a:rPr lang="en-US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50.07</a:t>
            </a:r>
            <a:r>
              <a:rPr lang="th-TH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ล้านบาท</a:t>
            </a:r>
          </a:p>
          <a:p>
            <a:pPr marL="180975" lvl="2" indent="-180975"/>
            <a:r>
              <a:rPr lang="th-TH" sz="105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ระยะเวลาคืนทุน	5 ปี  1 เดือน</a:t>
            </a:r>
          </a:p>
        </p:txBody>
      </p:sp>
      <p:pic>
        <p:nvPicPr>
          <p:cNvPr id="10" name="Picture 5" descr="C:\Users\user\Desktop\ปาล์มปลาข้าว\New folder\nil copy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2392217" y="5809311"/>
            <a:ext cx="808398" cy="52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user\Desktop\ปาล์มปลาข้าว\New folder\nil copy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5809311"/>
            <a:ext cx="808398" cy="52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cpcrop.com/Portals/0/2014/report-1802-00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4947"/>
          <a:stretch>
            <a:fillRect/>
          </a:stretch>
        </p:blipFill>
        <p:spPr bwMode="auto">
          <a:xfrm>
            <a:off x="5562600" y="914400"/>
            <a:ext cx="3276600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63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07505" y="44624"/>
            <a:ext cx="8945056" cy="576064"/>
          </a:xfrm>
          <a:prstGeom prst="rect">
            <a:avLst/>
          </a:prstGeom>
          <a:solidFill>
            <a:srgbClr val="3200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ประมาณการ</a:t>
            </a:r>
            <a:endParaRPr lang="th-TH" sz="20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1731305"/>
              </p:ext>
            </p:extLst>
          </p:nvPr>
        </p:nvGraphicFramePr>
        <p:xfrm>
          <a:off x="179512" y="2636912"/>
          <a:ext cx="8646815" cy="4104456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0F6FC6">
                        <a:tint val="70000"/>
                        <a:satMod val="130000"/>
                      </a:srgbClr>
                    </a:gs>
                    <a:gs pos="43000">
                      <a:srgbClr val="0F6FC6">
                        <a:tint val="44000"/>
                        <a:satMod val="165000"/>
                      </a:srgbClr>
                    </a:gs>
                    <a:gs pos="93000">
                      <a:srgbClr val="0F6FC6">
                        <a:tint val="15000"/>
                        <a:satMod val="165000"/>
                      </a:srgbClr>
                    </a:gs>
                    <a:gs pos="100000">
                      <a:srgbClr val="0F6FC6">
                        <a:tint val="5000"/>
                        <a:satMod val="250000"/>
                      </a:srgbClr>
                    </a:gs>
                  </a:gsLst>
                  <a:path path="circle">
                    <a:fillToRect l="50000" t="130000" r="50000" b="-30000"/>
                  </a:path>
                </a:gradFill>
                <a:effectLst>
                  <a:outerShdw blurRad="57150" dist="38100" dir="5400000" algn="ctr" rotWithShape="0">
                    <a:srgbClr val="0F6FC6">
                      <a:shade val="9000"/>
                      <a:satMod val="105000"/>
                      <a:alpha val="48000"/>
                    </a:srgbClr>
                  </a:outerShdw>
                </a:effectLst>
              </a:tblPr>
              <a:tblGrid>
                <a:gridCol w="893403"/>
                <a:gridCol w="1017239"/>
                <a:gridCol w="1070647"/>
                <a:gridCol w="831242"/>
                <a:gridCol w="1157101"/>
                <a:gridCol w="1011874"/>
                <a:gridCol w="1011874"/>
                <a:gridCol w="1653435"/>
              </a:tblGrid>
              <a:tr h="7729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th-TH" sz="1200" b="1" i="0" u="none" strike="noStrike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400" b="1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ต้นทุน/ไร่</a:t>
                      </a:r>
                      <a:endParaRPr lang="th-TH" sz="1400" b="1" i="0" u="none" strike="noStrike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400" b="1" u="none" strike="noStrike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ผลผลิต</a:t>
                      </a:r>
                    </a:p>
                    <a:p>
                      <a:pPr algn="ctr" fontAlgn="b"/>
                      <a:r>
                        <a:rPr lang="th-TH" sz="1400" b="1" u="none" strike="noStrike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(กก./ไร่)</a:t>
                      </a:r>
                      <a:endParaRPr lang="th-TH" sz="1400" b="1" i="0" u="none" strike="noStrike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400" b="1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ราคา</a:t>
                      </a:r>
                      <a:r>
                        <a:rPr lang="th-TH" sz="1400" b="1" u="none" strike="noStrike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ขาย (</a:t>
                      </a:r>
                      <a:r>
                        <a:rPr lang="th-TH" sz="1400" b="1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บาท)</a:t>
                      </a:r>
                      <a:endParaRPr lang="th-TH" sz="1400" b="1" i="0" u="none" strike="noStrike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400" b="1" u="none" strike="noStrike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รายได้/ไร่</a:t>
                      </a:r>
                      <a:endParaRPr lang="th-TH" sz="1400" b="1" i="0" u="none" strike="noStrike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400" b="1" u="none" strike="noStrike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กำไร/ไร่</a:t>
                      </a:r>
                      <a:endParaRPr lang="th-TH" sz="1400" b="1" i="0" u="none" strike="noStrike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u="none" strike="noStrike" dirty="0" smtClean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u="none" strike="noStrike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กำไร/ไร่/ปี</a:t>
                      </a:r>
                      <a:endParaRPr lang="th-TH" sz="1400" b="1" i="0" u="none" strike="noStrike" dirty="0" smtClean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endParaRPr lang="th-TH" sz="1400" b="1" i="0" u="none" strike="noStrike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400" b="1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หมายเหตุ</a:t>
                      </a:r>
                      <a:endParaRPr lang="th-TH" sz="1400" b="1" i="0" u="none" strike="noStrike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>
                      <a:noFill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</a:tr>
              <a:tr h="6797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th-TH" sz="12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ข้าว</a:t>
                      </a:r>
                      <a:endParaRPr lang="th-TH" sz="12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</a:t>
                      </a:r>
                      <a:endParaRPr lang="th-TH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6,471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en-US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900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th-TH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11,700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5,229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en-US" sz="1400" b="1" i="0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10,458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2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ข้าวปลูกปีละ 2 ครั้ง</a:t>
                      </a:r>
                      <a:endParaRPr lang="th-TH" sz="12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</a:tr>
              <a:tr h="6797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th-TH" sz="12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ปลานิล</a:t>
                      </a: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en-US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42,750</a:t>
                      </a: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</a:t>
                      </a:r>
                      <a:endParaRPr lang="en-US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1,253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en-US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50,000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7,250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14,500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2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เลี้ยงปลาปีละ </a:t>
                      </a:r>
                      <a:r>
                        <a:rPr lang="en-US" sz="12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</a:t>
                      </a:r>
                      <a:r>
                        <a:rPr lang="th-TH" sz="12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ครั้ง</a:t>
                      </a:r>
                      <a:endParaRPr lang="th-TH" sz="12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97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th-TH" sz="12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กุ้งก้ามกร้าม</a:t>
                      </a:r>
                      <a:endParaRPr lang="en-US" sz="12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13,926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22,500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8,574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17,148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2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เลี้ยงกุ้งปีละ </a:t>
                      </a:r>
                      <a:r>
                        <a:rPr lang="en-US" sz="12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</a:t>
                      </a:r>
                      <a:r>
                        <a:rPr lang="th-TH" sz="12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ครั้ง</a:t>
                      </a:r>
                      <a:endParaRPr lang="th-TH" sz="12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</a:tr>
              <a:tr h="6797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th-TH" sz="12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ปาล์ม</a:t>
                      </a:r>
                      <a:endParaRPr lang="th-TH" sz="12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</a:t>
                      </a:r>
                      <a:endParaRPr lang="th-TH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8,500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3,500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</a:t>
                      </a:r>
                      <a:r>
                        <a:rPr lang="th-TH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4.5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en-US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th-TH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5,750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7,250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en-US" sz="1400" b="1" i="0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7,250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คิดอายุ</a:t>
                      </a:r>
                      <a:r>
                        <a:rPr lang="th-TH" sz="12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ปาล์มที่ 20 </a:t>
                      </a:r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ปี</a:t>
                      </a:r>
                      <a:endParaRPr lang="en-US" sz="12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เริ่ม</a:t>
                      </a:r>
                      <a:r>
                        <a:rPr lang="th-TH" sz="12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ให้ผลผลิตปี</a:t>
                      </a:r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</a:t>
                      </a:r>
                      <a:r>
                        <a:rPr lang="en-US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4</a:t>
                      </a:r>
                      <a:endParaRPr lang="th-TH" sz="12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23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th-TH" sz="12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มะพร้าว</a:t>
                      </a:r>
                      <a:endParaRPr lang="th-TH" sz="12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</a:t>
                      </a:r>
                      <a:endParaRPr lang="th-TH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4,150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2,180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en-US" sz="14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10,900 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</a:t>
                      </a:r>
                      <a:r>
                        <a:rPr lang="en-US" sz="14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6,750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endParaRPr lang="en-US" sz="1400" b="1" i="0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6,750</a:t>
                      </a:r>
                      <a:endParaRPr lang="en-US" sz="14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คิดอายุมะพร้าวที่ </a:t>
                      </a:r>
                      <a:r>
                        <a:rPr lang="th-TH" sz="12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 </a:t>
                      </a:r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ปี</a:t>
                      </a:r>
                      <a:endParaRPr lang="en-US" sz="1200" b="1" u="none" strike="noStrike" dirty="0" smtClean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 fontAlgn="b"/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เริ่ม</a:t>
                      </a:r>
                      <a:r>
                        <a:rPr lang="th-TH" sz="1200" b="1" u="none" strike="noStrike" dirty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ให้ผลผลิตปี</a:t>
                      </a:r>
                      <a:r>
                        <a:rPr lang="th-TH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</a:t>
                      </a:r>
                      <a:r>
                        <a:rPr lang="en-US" sz="1200" b="1" u="none" strike="noStrike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4</a:t>
                      </a:r>
                      <a:endParaRPr lang="th-TH" sz="1200" b="1" i="0" u="none" strike="noStrike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170" marR="6170" marT="6170" marB="0" anchor="ctr">
                    <a:lnL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F6FC6">
                          <a:shade val="50000"/>
                          <a:satMod val="103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5304125"/>
              </p:ext>
            </p:extLst>
          </p:nvPr>
        </p:nvGraphicFramePr>
        <p:xfrm>
          <a:off x="107499" y="648360"/>
          <a:ext cx="8971265" cy="1920240"/>
        </p:xfrm>
        <a:graphic>
          <a:graphicData uri="http://schemas.openxmlformats.org/drawingml/2006/table">
            <a:tbl>
              <a:tblPr firstRow="1" bandRow="1"/>
              <a:tblGrid>
                <a:gridCol w="864101"/>
                <a:gridCol w="675597"/>
                <a:gridCol w="675597"/>
                <a:gridCol w="675597"/>
                <a:gridCol w="675597"/>
                <a:gridCol w="675597"/>
                <a:gridCol w="675597"/>
                <a:gridCol w="675597"/>
                <a:gridCol w="675597"/>
                <a:gridCol w="675597"/>
                <a:gridCol w="675597"/>
                <a:gridCol w="675597"/>
                <a:gridCol w="675597"/>
              </a:tblGrid>
              <a:tr h="33914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th-TH" sz="1800" b="1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แปลง</a:t>
                      </a:r>
                      <a:endParaRPr lang="th-TH" sz="1800" b="1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th-TH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เดือน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339144">
                <a:tc v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</a:tr>
              <a:tr h="1102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R1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R2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R3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A0A0A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R4</a:t>
                      </a:r>
                      <a:endParaRPr lang="th-TH" sz="1800" b="1" dirty="0">
                        <a:solidFill>
                          <a:srgbClr val="0A0A0A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1115616" y="1766831"/>
            <a:ext cx="2376264" cy="0"/>
          </a:xfrm>
          <a:prstGeom prst="line">
            <a:avLst/>
          </a:prstGeom>
          <a:noFill/>
          <a:ln w="38100" cap="flat" cmpd="sng" algn="ctr">
            <a:solidFill>
              <a:srgbClr val="0A00D6"/>
            </a:solidFill>
            <a:prstDash val="solid"/>
            <a:headEnd type="oval"/>
            <a:tailEnd type="oval"/>
          </a:ln>
          <a:effectLst>
            <a:outerShdw blurRad="57150" dist="38100" dir="5400000" algn="ctr" rotWithShape="0">
              <a:srgbClr val="0F6FC6">
                <a:shade val="9000"/>
                <a:satMod val="105000"/>
                <a:alpha val="48000"/>
              </a:srgbClr>
            </a:outerShdw>
          </a:effectLst>
        </p:spPr>
      </p:cxnSp>
      <p:cxnSp>
        <p:nvCxnSpPr>
          <p:cNvPr id="20" name="Straight Connector 19"/>
          <p:cNvCxnSpPr/>
          <p:nvPr/>
        </p:nvCxnSpPr>
        <p:spPr>
          <a:xfrm>
            <a:off x="1115616" y="2143116"/>
            <a:ext cx="374441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oval"/>
            <a:tailEnd type="oval"/>
          </a:ln>
          <a:effectLst>
            <a:outerShdw blurRad="57150" dist="38100" dir="5400000" algn="ctr" rotWithShape="0">
              <a:srgbClr val="0F6FC6">
                <a:shade val="9000"/>
                <a:satMod val="105000"/>
                <a:alpha val="48000"/>
              </a:srgbClr>
            </a:outerShdw>
          </a:effectLst>
        </p:spPr>
      </p:cxnSp>
      <p:pic>
        <p:nvPicPr>
          <p:cNvPr id="21" name="Picture 5" descr="C:\Users\user\Desktop\ปาล์มปลาข้าว\New folder\nil copy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3387588" y="1613734"/>
            <a:ext cx="1091680" cy="70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user\Desktop\ปาล์มปลาข้าว\New folder\US_long_grain_ric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980" t="11552" r="10616" b="44858"/>
          <a:stretch/>
        </p:blipFill>
        <p:spPr bwMode="auto">
          <a:xfrm>
            <a:off x="1691680" y="1434658"/>
            <a:ext cx="816541" cy="708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5098474" y="1766831"/>
            <a:ext cx="2376264" cy="0"/>
          </a:xfrm>
          <a:prstGeom prst="line">
            <a:avLst/>
          </a:prstGeom>
          <a:noFill/>
          <a:ln w="38100" cap="flat" cmpd="sng" algn="ctr">
            <a:solidFill>
              <a:srgbClr val="0A00D6"/>
            </a:solidFill>
            <a:prstDash val="solid"/>
            <a:headEnd type="oval"/>
            <a:tailEnd type="oval"/>
          </a:ln>
          <a:effectLst>
            <a:outerShdw blurRad="57150" dist="38100" dir="5400000" algn="ctr" rotWithShape="0">
              <a:srgbClr val="0F6FC6">
                <a:shade val="9000"/>
                <a:satMod val="105000"/>
                <a:alpha val="4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>
            <a:off x="5098474" y="2143116"/>
            <a:ext cx="374441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oval"/>
            <a:tailEnd type="oval"/>
          </a:ln>
          <a:effectLst>
            <a:outerShdw blurRad="57150" dist="38100" dir="5400000" algn="ctr" rotWithShape="0">
              <a:srgbClr val="0F6FC6">
                <a:shade val="9000"/>
                <a:satMod val="105000"/>
                <a:alpha val="48000"/>
              </a:srgbClr>
            </a:outerShdw>
          </a:effectLst>
        </p:spPr>
      </p:cxnSp>
      <p:pic>
        <p:nvPicPr>
          <p:cNvPr id="25" name="Picture 5" descr="C:\Users\user\Desktop\ปาล์มปลาข้าว\New folder\nil copy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7370446" y="1613734"/>
            <a:ext cx="1091680" cy="70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user\Desktop\ปาล์มปลาข้าว\New folder\US_long_grain_ric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980" t="11552" r="10616" b="44858"/>
          <a:stretch/>
        </p:blipFill>
        <p:spPr bwMode="auto">
          <a:xfrm>
            <a:off x="5868144" y="1434658"/>
            <a:ext cx="816542" cy="708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466668" y="2211704"/>
            <a:ext cx="6534488" cy="360040"/>
          </a:xfrm>
          <a:prstGeom prst="rect">
            <a:avLst/>
          </a:prstGeom>
          <a:solidFill>
            <a:srgbClr val="0F6FC6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การใช้ประโยชน์ต่อแปลง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ปลูกข้าว 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 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ครั้งต่อปี  เลี้ยงปลาและกุ้ง 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2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ครั้งต่อปี</a:t>
            </a:r>
            <a:endParaRPr kumimoji="0" lang="th-TH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6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600" y="829785"/>
            <a:ext cx="5086350" cy="351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98440" y="13329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งานส่งเสริมการผลิตเมล็ดพันธุ์ข้าว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ตัวยึดเนื้อหา 6" descr="DSC0422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gray">
          <a:xfrm>
            <a:off x="5633293" y="2830470"/>
            <a:ext cx="3076699" cy="2111459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641274" y="4648200"/>
            <a:ext cx="3068718" cy="276999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FFC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ทีมตัดต้นปนดำเนินการ</a:t>
            </a:r>
            <a:r>
              <a:rPr lang="th-TH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ตัดในแปลงผลิต</a:t>
            </a:r>
            <a:endParaRPr lang="th-TH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438" t="22639" r="9567" b="8453"/>
          <a:stretch>
            <a:fillRect/>
          </a:stretch>
        </p:blipFill>
        <p:spPr bwMode="auto">
          <a:xfrm>
            <a:off x="333297" y="4434138"/>
            <a:ext cx="3200400" cy="209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Documents and Settings\user\My Documents\Downloads\IMG_4714.JPG"/>
          <p:cNvPicPr>
            <a:picLocks noChangeAspect="1" noChangeArrowheads="1"/>
          </p:cNvPicPr>
          <p:nvPr/>
        </p:nvPicPr>
        <p:blipFill rotWithShape="1">
          <a:blip r:embed="rId5" cstate="email">
            <a:lum contrast="2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7515"/>
          <a:stretch/>
        </p:blipFill>
        <p:spPr bwMode="auto">
          <a:xfrm>
            <a:off x="2805422" y="5481145"/>
            <a:ext cx="2362200" cy="1136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45671" y="3886200"/>
            <a:ext cx="5088329" cy="430887"/>
          </a:xfrm>
          <a:prstGeom prst="rect">
            <a:avLst/>
          </a:prstGeom>
          <a:solidFill>
            <a:schemeClr val="tx1">
              <a:alpha val="48000"/>
            </a:schemeClr>
          </a:solidFill>
          <a:ln w="25400" cap="flat" cmpd="sng" algn="ctr">
            <a:solidFill>
              <a:srgbClr val="B98A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ดำเนินการเพาะกล้าและควบคุมดูแลการเลี้ยงกล้าในแปลง รวมทั้งปักดำ</a:t>
            </a:r>
            <a:r>
              <a:rPr kumimoji="0" lang="th-TH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ด้วย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รถ</a:t>
            </a:r>
            <a:r>
              <a:rPr kumimoji="0" lang="th-TH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ปักดำให้ทุกแปลงผลิตมีมาตรฐานเดียวกัน</a:t>
            </a:r>
          </a:p>
        </p:txBody>
      </p:sp>
      <p:pic>
        <p:nvPicPr>
          <p:cNvPr id="16" name="Picture 3" descr="L:\DSC0576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09961" y="5023520"/>
            <a:ext cx="3076839" cy="175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614864" y="679977"/>
            <a:ext cx="30480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11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ตรวจเยี่ยมโครงการข้าวครบวงจร\SAM_25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-121437" y="1370410"/>
            <a:ext cx="2232250" cy="16741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 descr="IMG_011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3919"/>
          <a:stretch/>
        </p:blipFill>
        <p:spPr>
          <a:xfrm>
            <a:off x="1944216" y="1126856"/>
            <a:ext cx="3377074" cy="21967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 descr="IMG_051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008" y="3467643"/>
            <a:ext cx="1908942" cy="14317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2" descr="F:\ปลัดดูงาน\SAM_255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982" y="5051819"/>
            <a:ext cx="1964700" cy="14735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Picture 11" descr="IMG_010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088232" y="3539651"/>
            <a:ext cx="3161050" cy="2952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สี่เหลี่ยมผืนผ้า 13"/>
          <p:cNvSpPr/>
          <p:nvPr/>
        </p:nvSpPr>
        <p:spPr>
          <a:xfrm>
            <a:off x="3995936" y="3554752"/>
            <a:ext cx="5112568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20000"/>
              </a:spcBef>
              <a:defRPr/>
            </a:pPr>
            <a:r>
              <a:rPr lang="th-TH" sz="1400" b="1" dirty="0" smtClean="0">
                <a:solidFill>
                  <a:srgbClr val="0A0A0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การเข้าสู่ระบบ </a:t>
            </a:r>
            <a:r>
              <a:rPr lang="en-US" sz="1400" b="1" dirty="0" smtClean="0">
                <a:solidFill>
                  <a:srgbClr val="0A0A0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zero waste hundred used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400" b="1" dirty="0" smtClean="0">
              <a:solidFill>
                <a:srgbClr val="0A0A0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057400" lvl="4" indent="-228600">
              <a:spcBef>
                <a:spcPct val="20000"/>
              </a:spcBef>
              <a:buFont typeface="Arial" pitchFamily="34" charset="0"/>
              <a:buChar char="»"/>
              <a:defRPr/>
            </a:pPr>
            <a:r>
              <a:rPr lang="th-TH" sz="1400" b="1" dirty="0" smtClean="0">
                <a:solidFill>
                  <a:srgbClr val="0A0A0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ความสามารถในการบริหารจัดการ ในการนำผลผลิตการเกษตรที่ผลิตได้มาใช้ประโยชน์ให้คุ้มค่า</a:t>
            </a:r>
          </a:p>
          <a:p>
            <a:pPr marL="2057400" lvl="4" indent="-228600">
              <a:spcBef>
                <a:spcPct val="20000"/>
              </a:spcBef>
              <a:buFont typeface="Arial" pitchFamily="34" charset="0"/>
              <a:buChar char="»"/>
              <a:defRPr/>
            </a:pPr>
            <a:endParaRPr lang="th-TH" sz="1400" b="1" dirty="0">
              <a:solidFill>
                <a:srgbClr val="0A0A0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057400" lvl="4" indent="-228600">
              <a:spcBef>
                <a:spcPct val="20000"/>
              </a:spcBef>
              <a:buFont typeface="Arial" pitchFamily="34" charset="0"/>
              <a:buChar char="»"/>
              <a:defRPr/>
            </a:pPr>
            <a:r>
              <a:rPr lang="th-TH" sz="1400" b="1" dirty="0" smtClean="0">
                <a:solidFill>
                  <a:srgbClr val="0A0A0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สร้างรายได้ให้เกษตรกรจากการขายข้าวสารและไฟฟ้า</a:t>
            </a:r>
            <a:endParaRPr lang="th-TH" sz="1400" b="1" dirty="0">
              <a:solidFill>
                <a:srgbClr val="0A0A0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28592" y="152342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Paddy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Dryer</a:t>
            </a: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and 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Dried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Paddy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Silo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Community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Rice Mill CP-R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1000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Gasifier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Rice Bran Oil Extractor</a:t>
            </a: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40076" y="152400"/>
            <a:ext cx="5198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การสร้าง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มูลค่าเพิ่มและ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ประสิทธิภาพการผลิต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5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000" t="15761" r="12019" b="7254"/>
          <a:stretch/>
        </p:blipFill>
        <p:spPr bwMode="auto">
          <a:xfrm>
            <a:off x="38666" y="1240566"/>
            <a:ext cx="1781467" cy="22568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000" t="11910" r="15970" b="10000"/>
          <a:stretch/>
        </p:blipFill>
        <p:spPr bwMode="auto">
          <a:xfrm>
            <a:off x="777745" y="2784730"/>
            <a:ext cx="1722698" cy="21280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13320" y="1357205"/>
            <a:ext cx="2133600" cy="15095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13320" y="2462275"/>
            <a:ext cx="2083529" cy="13864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4540"/>
          <a:stretch/>
        </p:blipFill>
        <p:spPr bwMode="auto">
          <a:xfrm>
            <a:off x="6737747" y="3592719"/>
            <a:ext cx="1608150" cy="13789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39552" y="116632"/>
            <a:ext cx="8284857" cy="5048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314312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  </a:t>
            </a:r>
            <a:r>
              <a:rPr lang="en-US" sz="20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 </a:t>
            </a:r>
            <a:r>
              <a:rPr lang="th-TH" sz="20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เทคโนโลยีการ</a:t>
            </a:r>
            <a:r>
              <a:rPr lang="th-TH" sz="2000" b="1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แปร</a:t>
            </a:r>
            <a:r>
              <a:rPr lang="th-TH" sz="20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รูปจากวัตถุดิบสู่ผลิตภัณฑ์อาหาร</a:t>
            </a:r>
            <a:endParaRPr lang="th-TH" sz="2000" b="1" i="1" dirty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cs typeface="Tahoma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5690" t="17671" r="10925" b="47866"/>
          <a:stretch/>
        </p:blipFill>
        <p:spPr bwMode="auto">
          <a:xfrm>
            <a:off x="1732384" y="4104182"/>
            <a:ext cx="2094136" cy="17350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9624" b="57135" l="72764" r="87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70864" t="26185" r="10135" b="39426"/>
          <a:stretch/>
        </p:blipFill>
        <p:spPr bwMode="auto">
          <a:xfrm>
            <a:off x="3384930" y="3938111"/>
            <a:ext cx="2192149" cy="2230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605591" y="5993134"/>
            <a:ext cx="3204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เนยขาวน้ำมันรำข้าว คิง</a:t>
            </a:r>
            <a:endParaRPr kumimoji="0" lang="th-TH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7822" t="19427" r="7669" b="49116"/>
          <a:stretch/>
        </p:blipFill>
        <p:spPr bwMode="auto">
          <a:xfrm>
            <a:off x="5325989" y="4231989"/>
            <a:ext cx="2043543" cy="14746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939644" y="5839247"/>
            <a:ext cx="3204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kern="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ครีมเทียมน้ำมันรำข้าว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คิง</a:t>
            </a:r>
            <a:endParaRPr kumimoji="0" lang="th-TH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11745" y="5839246"/>
            <a:ext cx="3204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kern="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อาหารเสริมเด็กเล็ก</a:t>
            </a:r>
            <a:endParaRPr kumimoji="0" lang="th-TH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07773" y="1110124"/>
            <a:ext cx="1928453" cy="149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16803" b="23870"/>
          <a:stretch/>
        </p:blipFill>
        <p:spPr bwMode="auto">
          <a:xfrm>
            <a:off x="2057198" y="1245279"/>
            <a:ext cx="1626959" cy="113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67420" t="1256" r="1983" b="85008"/>
          <a:stretch/>
        </p:blipFill>
        <p:spPr bwMode="auto">
          <a:xfrm>
            <a:off x="3684157" y="2626765"/>
            <a:ext cx="1739900" cy="104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82244" y="3654623"/>
            <a:ext cx="1541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สบู่น้ำมันรำข้าว</a:t>
            </a:r>
            <a:endParaRPr kumimoji="0" lang="th-TH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7955" y="6503313"/>
            <a:ext cx="55167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ที่มา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kumimoji="0" lang="th-TH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สำนักพัฒนาผลิตภัณฑ์ข้าว</a:t>
            </a:r>
            <a:r>
              <a:rPr kumimoji="0" lang="th-TH" sz="11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กรมการข้าว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00" kern="0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100" kern="0" baseline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สำนักงานนวัตกรรมแห่งชาติ ,  มูลนิธิข้าวไทย</a:t>
            </a:r>
            <a:endParaRPr kumimoji="0" lang="th-TH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7" cstate="email">
            <a:lum bright="20000" contras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58426" y="935842"/>
            <a:ext cx="1319731" cy="172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7079" y="2667000"/>
            <a:ext cx="15728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05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ผลิตภัณฑ์ข้าวแกง</a:t>
            </a:r>
            <a:r>
              <a:rPr lang="th-TH" sz="105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ทอด</a:t>
            </a:r>
          </a:p>
          <a:p>
            <a:pPr algn="ctr"/>
            <a:r>
              <a:rPr lang="th-TH" sz="105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กึ่ง</a:t>
            </a:r>
            <a:r>
              <a:rPr lang="th-TH" sz="105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สำเร็จรูป</a:t>
            </a:r>
          </a:p>
        </p:txBody>
      </p:sp>
    </p:spTree>
    <p:extLst>
      <p:ext uri="{BB962C8B-B14F-4D97-AF65-F5344CB8AC3E}">
        <p14:creationId xmlns:p14="http://schemas.microsoft.com/office/powerpoint/2010/main" xmlns="" val="21446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 descr="F:\New folder\New Folder\Picture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3901"/>
          <a:stretch/>
        </p:blipFill>
        <p:spPr bwMode="auto">
          <a:xfrm>
            <a:off x="4499992" y="1050494"/>
            <a:ext cx="4507074" cy="30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gray">
          <a:xfrm>
            <a:off x="467544" y="260648"/>
            <a:ext cx="8358214" cy="50586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80000" tIns="0" rIns="0" bIns="0" anchor="ctr"/>
          <a:lstStyle/>
          <a:p>
            <a:pPr algn="ctr">
              <a:defRPr/>
            </a:pPr>
            <a:r>
              <a:rPr lang="th-TH" sz="2000" b="1" dirty="0" smtClean="0"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การพัฒนาเทคโนโลยีการปลูกข้าวโพด</a:t>
            </a:r>
            <a:endParaRPr lang="th-TH" sz="2000" b="1" dirty="0"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cs typeface="Tahoma" pitchFamily="34" charset="0"/>
            </a:endParaRPr>
          </a:p>
        </p:txBody>
      </p:sp>
      <p:pic>
        <p:nvPicPr>
          <p:cNvPr id="11" name="Picture 2" descr="F:\New folder\New Folder\เธเธฒเธฃเธ•เธฃเธงเธเธงเธดเน€เธเธฃเธฒเธฐเธซเนเธ”เธดเธ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3593" y="4402071"/>
            <a:ext cx="4930496" cy="24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 descr="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gray">
          <a:xfrm>
            <a:off x="182559" y="1050495"/>
            <a:ext cx="4129588" cy="309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I:\New folder\New Folder\รถเก็บเกี่ยว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0112" y="4437112"/>
            <a:ext cx="3352644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76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188640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h-TH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ธุรกิจเกษตรการเลี้ยงสัตว์ครบวงจร</a:t>
            </a:r>
            <a:endParaRPr lang="en-US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0" y="1389063"/>
            <a:ext cx="9144000" cy="1296987"/>
            <a:chOff x="0" y="975"/>
            <a:chExt cx="5760" cy="817"/>
          </a:xfrm>
        </p:grpSpPr>
        <p:sp>
          <p:nvSpPr>
            <p:cNvPr id="12" name="AutoShape 25"/>
            <p:cNvSpPr>
              <a:spLocks noChangeArrowheads="1"/>
            </p:cNvSpPr>
            <p:nvPr/>
          </p:nvSpPr>
          <p:spPr bwMode="auto">
            <a:xfrm>
              <a:off x="4604" y="981"/>
              <a:ext cx="1156" cy="785"/>
            </a:xfrm>
            <a:prstGeom prst="flowChartProcess">
              <a:avLst/>
            </a:prstGeom>
            <a:gradFill rotWithShape="1">
              <a:gsLst>
                <a:gs pos="0">
                  <a:srgbClr val="29A89C">
                    <a:shade val="51000"/>
                    <a:satMod val="130000"/>
                  </a:srgbClr>
                </a:gs>
                <a:gs pos="80000">
                  <a:srgbClr val="29A89C">
                    <a:shade val="93000"/>
                    <a:satMod val="130000"/>
                  </a:srgbClr>
                </a:gs>
                <a:gs pos="100000">
                  <a:srgbClr val="29A89C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>
              <a:spAutoFit/>
            </a:bodyPr>
            <a:lstStyle/>
            <a:p>
              <a:pPr marL="0" lvl="1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1600" b="1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การสร้างตรา</a:t>
              </a:r>
            </a:p>
            <a:p>
              <a:pPr marL="0" lvl="1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1600" b="1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สินค้าและ</a:t>
              </a:r>
            </a:p>
            <a:p>
              <a:pPr marL="0" lvl="1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1600" b="1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</a:t>
              </a:r>
              <a:r>
                <a:rPr lang="th-TH" sz="1600" b="1" kern="0" dirty="0" smtClean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  การตลาด</a:t>
              </a:r>
              <a:endParaRPr lang="th-TH" sz="1600" b="1" kern="0" dirty="0">
                <a:solidFill>
                  <a:srgbClr val="FFFFFF"/>
                </a:solidFill>
                <a:latin typeface="Verdana"/>
                <a:cs typeface="Tahoma" pitchFamily="34" charset="0"/>
              </a:endParaRPr>
            </a:p>
            <a:p>
              <a:pPr marL="0" lvl="1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600" b="1" kern="0" dirty="0">
                <a:solidFill>
                  <a:srgbClr val="FFFFFF"/>
                </a:solidFill>
                <a:latin typeface="Verdana"/>
                <a:cs typeface="Tahoma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050" b="1" kern="0" dirty="0">
                <a:solidFill>
                  <a:srgbClr val="FFFFFF"/>
                </a:solidFill>
                <a:latin typeface="Verdana"/>
                <a:cs typeface="Tahoma" pitchFamily="34" charset="0"/>
              </a:endParaRPr>
            </a:p>
          </p:txBody>
        </p:sp>
        <p:sp>
          <p:nvSpPr>
            <p:cNvPr id="13" name="รูปห้าเหลี่ยม 15"/>
            <p:cNvSpPr>
              <a:spLocks noChangeArrowheads="1"/>
            </p:cNvSpPr>
            <p:nvPr/>
          </p:nvSpPr>
          <p:spPr bwMode="auto">
            <a:xfrm>
              <a:off x="3261" y="996"/>
              <a:ext cx="1708" cy="796"/>
            </a:xfrm>
            <a:prstGeom prst="homePlate">
              <a:avLst>
                <a:gd name="adj" fmla="val 46908"/>
              </a:avLst>
            </a:prstGeom>
            <a:solidFill>
              <a:srgbClr val="C00000"/>
            </a:solidFill>
            <a:ln w="28575">
              <a:solidFill>
                <a:srgbClr val="000000"/>
              </a:solidFill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             การ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              เพิ่ม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            มูลค่า</a:t>
              </a:r>
            </a:p>
          </p:txBody>
        </p:sp>
        <p:sp>
          <p:nvSpPr>
            <p:cNvPr id="14" name="รูปห้าเหลี่ยม 16"/>
            <p:cNvSpPr>
              <a:spLocks noChangeArrowheads="1"/>
            </p:cNvSpPr>
            <p:nvPr/>
          </p:nvSpPr>
          <p:spPr bwMode="auto">
            <a:xfrm>
              <a:off x="2605" y="990"/>
              <a:ext cx="1530" cy="796"/>
            </a:xfrm>
            <a:prstGeom prst="homePlate">
              <a:avLst>
                <a:gd name="adj" fmla="val 51456"/>
              </a:avLst>
            </a:prstGeom>
            <a:solidFill>
              <a:srgbClr val="C00000"/>
            </a:solidFill>
            <a:ln w="28575">
              <a:solidFill>
                <a:srgbClr val="000000"/>
              </a:solidFill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         การ                    แ          แปรรูป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          เนื้อสัตว์</a:t>
              </a:r>
            </a:p>
          </p:txBody>
        </p:sp>
        <p:sp>
          <p:nvSpPr>
            <p:cNvPr id="15" name="รูปห้าเหลี่ยม 17"/>
            <p:cNvSpPr>
              <a:spLocks noChangeArrowheads="1"/>
            </p:cNvSpPr>
            <p:nvPr/>
          </p:nvSpPr>
          <p:spPr bwMode="auto">
            <a:xfrm>
              <a:off x="1890" y="990"/>
              <a:ext cx="1350" cy="796"/>
            </a:xfrm>
            <a:prstGeom prst="homePlate">
              <a:avLst>
                <a:gd name="adj" fmla="val 51453"/>
              </a:avLst>
            </a:prstGeom>
            <a:solidFill>
              <a:srgbClr val="C00000"/>
            </a:solidFill>
            <a:ln w="28575">
              <a:solidFill>
                <a:srgbClr val="000000"/>
              </a:solidFill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การ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      เลี้ยงสัตว์</a:t>
              </a:r>
            </a:p>
          </p:txBody>
        </p:sp>
        <p:sp>
          <p:nvSpPr>
            <p:cNvPr id="16" name="รูปห้าเหลี่ยม 18"/>
            <p:cNvSpPr>
              <a:spLocks noChangeArrowheads="1"/>
            </p:cNvSpPr>
            <p:nvPr/>
          </p:nvSpPr>
          <p:spPr bwMode="auto">
            <a:xfrm>
              <a:off x="945" y="990"/>
              <a:ext cx="1350" cy="796"/>
            </a:xfrm>
            <a:prstGeom prst="homePlate">
              <a:avLst>
                <a:gd name="adj" fmla="val 51453"/>
              </a:avLst>
            </a:prstGeom>
            <a:solidFill>
              <a:srgbClr val="C00000"/>
            </a:solidFill>
            <a:ln w="28575">
              <a:solidFill>
                <a:srgbClr val="000000"/>
              </a:solidFill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       การเพาะ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        พันธุ์สัตว์</a:t>
              </a:r>
            </a:p>
          </p:txBody>
        </p:sp>
        <p:sp>
          <p:nvSpPr>
            <p:cNvPr id="17" name="รูปห้าเหลี่ยม 19"/>
            <p:cNvSpPr>
              <a:spLocks noChangeArrowheads="1"/>
            </p:cNvSpPr>
            <p:nvPr/>
          </p:nvSpPr>
          <p:spPr bwMode="auto">
            <a:xfrm>
              <a:off x="0" y="975"/>
              <a:ext cx="1350" cy="796"/>
            </a:xfrm>
            <a:prstGeom prst="homePlate">
              <a:avLst>
                <a:gd name="adj" fmla="val 51453"/>
              </a:avLst>
            </a:prstGeom>
            <a:solidFill>
              <a:srgbClr val="C00000"/>
            </a:solidFill>
            <a:ln w="28575">
              <a:solidFill>
                <a:srgbClr val="000000"/>
              </a:solidFill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การผลิตและจำหน่าย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kern="0" dirty="0">
                  <a:solidFill>
                    <a:srgbClr val="FFFFFF"/>
                  </a:solidFill>
                  <a:latin typeface="Verdana"/>
                  <a:cs typeface="Tahoma" pitchFamily="34" charset="0"/>
                </a:rPr>
                <a:t>อาหารสัตว์</a:t>
              </a:r>
            </a:p>
          </p:txBody>
        </p:sp>
      </p:grpSp>
      <p:sp>
        <p:nvSpPr>
          <p:cNvPr id="18" name="AutoShape 27"/>
          <p:cNvSpPr>
            <a:spLocks noChangeArrowheads="1"/>
          </p:cNvSpPr>
          <p:nvPr/>
        </p:nvSpPr>
        <p:spPr bwMode="auto">
          <a:xfrm>
            <a:off x="611188" y="2765425"/>
            <a:ext cx="360362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th-T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AutoShape 28"/>
          <p:cNvSpPr>
            <a:spLocks noChangeArrowheads="1"/>
          </p:cNvSpPr>
          <p:nvPr/>
        </p:nvSpPr>
        <p:spPr bwMode="auto">
          <a:xfrm>
            <a:off x="5076825" y="2765425"/>
            <a:ext cx="360363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th-T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3635375" y="2765425"/>
            <a:ext cx="360363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th-T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AutoShape 30"/>
          <p:cNvSpPr>
            <a:spLocks noChangeArrowheads="1"/>
          </p:cNvSpPr>
          <p:nvPr/>
        </p:nvSpPr>
        <p:spPr bwMode="auto">
          <a:xfrm>
            <a:off x="2124075" y="2765425"/>
            <a:ext cx="360363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th-T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AutoShape 31"/>
          <p:cNvSpPr>
            <a:spLocks noChangeArrowheads="1"/>
          </p:cNvSpPr>
          <p:nvPr/>
        </p:nvSpPr>
        <p:spPr bwMode="auto">
          <a:xfrm>
            <a:off x="6516688" y="2765425"/>
            <a:ext cx="360362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th-T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AutoShape 32"/>
          <p:cNvSpPr>
            <a:spLocks noChangeArrowheads="1"/>
          </p:cNvSpPr>
          <p:nvPr/>
        </p:nvSpPr>
        <p:spPr bwMode="auto">
          <a:xfrm>
            <a:off x="8199438" y="2751138"/>
            <a:ext cx="360362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th-TH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66688" y="3127375"/>
            <a:ext cx="8977312" cy="3349625"/>
            <a:chOff x="72" y="2160"/>
            <a:chExt cx="5655" cy="2110"/>
          </a:xfrm>
        </p:grpSpPr>
        <p:pic>
          <p:nvPicPr>
            <p:cNvPr id="25" name="Picture 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3287"/>
              <a:ext cx="953" cy="68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DDDD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http://www.cpf-rd-qa.com/images/Background/200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" y="3275"/>
              <a:ext cx="1004" cy="69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" y="2162"/>
              <a:ext cx="858" cy="658"/>
            </a:xfrm>
            <a:prstGeom prst="rect">
              <a:avLst/>
            </a:prstGeom>
            <a:ln>
              <a:solidFill>
                <a:srgbClr val="0000CC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92" y="2162"/>
              <a:ext cx="843" cy="675"/>
            </a:xfrm>
            <a:prstGeom prst="rect">
              <a:avLst/>
            </a:prstGeom>
            <a:ln>
              <a:solidFill>
                <a:srgbClr val="0000CC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2" descr="Broiler Chick and Layer Chic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1" y="2160"/>
              <a:ext cx="841" cy="660"/>
            </a:xfrm>
            <a:prstGeom prst="rect">
              <a:avLst/>
            </a:prstGeom>
            <a:ln>
              <a:solidFill>
                <a:srgbClr val="0000CC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1" descr="Chicken Wi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925" y="2162"/>
              <a:ext cx="843" cy="675"/>
            </a:xfrm>
            <a:prstGeom prst="rect">
              <a:avLst/>
            </a:prstGeom>
            <a:ln>
              <a:solidFill>
                <a:srgbClr val="0000CC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12" descr="Chicken Stick with Sweet Corn 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70" y="2162"/>
              <a:ext cx="847" cy="678"/>
            </a:xfrm>
            <a:prstGeom prst="rect">
              <a:avLst/>
            </a:prstGeom>
            <a:ln>
              <a:solidFill>
                <a:srgbClr val="0000CC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" y="2167"/>
              <a:ext cx="942" cy="144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3334" y="4020"/>
              <a:ext cx="1043" cy="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000" kern="0" dirty="0">
                  <a:solidFill>
                    <a:srgbClr val="000000"/>
                  </a:solidFill>
                  <a:cs typeface="Tahoma" pitchFamily="34" charset="0"/>
                </a:rPr>
                <a:t>ผลิตภัณฑ์</a:t>
              </a:r>
            </a:p>
          </p:txBody>
        </p:sp>
        <p:sp>
          <p:nvSpPr>
            <p:cNvPr id="34" name="Text Box 26"/>
            <p:cNvSpPr txBox="1">
              <a:spLocks noChangeArrowheads="1"/>
            </p:cNvSpPr>
            <p:nvPr/>
          </p:nvSpPr>
          <p:spPr bwMode="auto">
            <a:xfrm>
              <a:off x="1293" y="4020"/>
              <a:ext cx="1043" cy="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000" kern="0" dirty="0">
                  <a:solidFill>
                    <a:srgbClr val="000000"/>
                  </a:solidFill>
                  <a:cs typeface="Tahoma" pitchFamily="34" charset="0"/>
                </a:rPr>
                <a:t>โรงเรือน</a:t>
              </a:r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1429" y="2840"/>
              <a:ext cx="907" cy="364"/>
              <a:chOff x="1429" y="2840"/>
              <a:chExt cx="907" cy="364"/>
            </a:xfrm>
          </p:grpSpPr>
          <p:sp>
            <p:nvSpPr>
              <p:cNvPr id="41" name="Line 35"/>
              <p:cNvSpPr>
                <a:spLocks noChangeShapeType="1"/>
              </p:cNvSpPr>
              <p:nvPr/>
            </p:nvSpPr>
            <p:spPr bwMode="auto">
              <a:xfrm>
                <a:off x="1429" y="2840"/>
                <a:ext cx="0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2" name="Line 36"/>
              <p:cNvSpPr>
                <a:spLocks noChangeShapeType="1"/>
              </p:cNvSpPr>
              <p:nvPr/>
            </p:nvSpPr>
            <p:spPr bwMode="auto">
              <a:xfrm>
                <a:off x="1429" y="3022"/>
                <a:ext cx="90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3" name="Line 37"/>
              <p:cNvSpPr>
                <a:spLocks noChangeShapeType="1"/>
              </p:cNvSpPr>
              <p:nvPr/>
            </p:nvSpPr>
            <p:spPr bwMode="auto">
              <a:xfrm flipV="1">
                <a:off x="2336" y="2840"/>
                <a:ext cx="0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4" name="AutoShape 38"/>
              <p:cNvSpPr>
                <a:spLocks noChangeArrowheads="1"/>
              </p:cNvSpPr>
              <p:nvPr/>
            </p:nvSpPr>
            <p:spPr bwMode="auto">
              <a:xfrm>
                <a:off x="1746" y="3022"/>
                <a:ext cx="227" cy="18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00"/>
              </a:solidFill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3379" y="2886"/>
              <a:ext cx="907" cy="364"/>
              <a:chOff x="1429" y="2840"/>
              <a:chExt cx="907" cy="364"/>
            </a:xfrm>
          </p:grpSpPr>
          <p:sp>
            <p:nvSpPr>
              <p:cNvPr id="37" name="Line 41"/>
              <p:cNvSpPr>
                <a:spLocks noChangeShapeType="1"/>
              </p:cNvSpPr>
              <p:nvPr/>
            </p:nvSpPr>
            <p:spPr bwMode="auto">
              <a:xfrm>
                <a:off x="1429" y="2840"/>
                <a:ext cx="0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8" name="Line 42"/>
              <p:cNvSpPr>
                <a:spLocks noChangeShapeType="1"/>
              </p:cNvSpPr>
              <p:nvPr/>
            </p:nvSpPr>
            <p:spPr bwMode="auto">
              <a:xfrm>
                <a:off x="1429" y="3022"/>
                <a:ext cx="90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9" name="Line 43"/>
              <p:cNvSpPr>
                <a:spLocks noChangeShapeType="1"/>
              </p:cNvSpPr>
              <p:nvPr/>
            </p:nvSpPr>
            <p:spPr bwMode="auto">
              <a:xfrm flipV="1">
                <a:off x="2336" y="2840"/>
                <a:ext cx="0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0" name="AutoShape 44"/>
              <p:cNvSpPr>
                <a:spLocks noChangeArrowheads="1"/>
              </p:cNvSpPr>
              <p:nvPr/>
            </p:nvSpPr>
            <p:spPr bwMode="auto">
              <a:xfrm>
                <a:off x="1746" y="3022"/>
                <a:ext cx="227" cy="18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00"/>
              </a:solidFill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pic>
        <p:nvPicPr>
          <p:cNvPr id="45" name="Picture 13" descr="http://www.cpbrandsite.com/mtrl/cpe/image/share/img/logo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082742" y="73827"/>
            <a:ext cx="954115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344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467544" y="6178078"/>
            <a:ext cx="80010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kern="0" dirty="0" smtClean="0">
                <a:solidFill>
                  <a:srgbClr val="2B166E"/>
                </a:solidFill>
                <a:latin typeface="Tahoma" pitchFamily="34" charset="0"/>
                <a:cs typeface="Tahoma" pitchFamily="34" charset="0"/>
              </a:rPr>
              <a:t>สร้างการผลิตในรูปแบบที่เป็นมาตรฐาน สามารถตรวจสอบย้อนกลับได้         เพื่อความปลอดภัยของผู้บริโภค</a:t>
            </a:r>
            <a:endParaRPr lang="th-TH" b="1" kern="0" dirty="0">
              <a:solidFill>
                <a:srgbClr val="2B166E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kern="0" dirty="0">
              <a:solidFill>
                <a:srgbClr val="2B166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สี่เหลี่ยมมุมมน 4"/>
          <p:cNvSpPr/>
          <p:nvPr/>
        </p:nvSpPr>
        <p:spPr>
          <a:xfrm>
            <a:off x="3110750" y="1051596"/>
            <a:ext cx="4000528" cy="1071570"/>
          </a:xfrm>
          <a:prstGeom prst="roundRect">
            <a:avLst/>
          </a:prstGeom>
          <a:solidFill>
            <a:srgbClr val="14179C"/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defTabSz="314312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 การจัดการในโรงเรือนปิด </a:t>
            </a:r>
          </a:p>
          <a:p>
            <a:pPr defTabSz="3143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  (</a:t>
            </a:r>
            <a:r>
              <a:rPr lang="en-US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Evaporative cooling system)</a:t>
            </a:r>
          </a:p>
          <a:p>
            <a:pPr defTabSz="314312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 ควบคุมด้วยระบบคอมพิวเตอร์</a:t>
            </a:r>
          </a:p>
          <a:p>
            <a:pPr defTabSz="3143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  </a:t>
            </a:r>
            <a:r>
              <a:rPr lang="th-TH" sz="1400" b="1" kern="0" dirty="0">
                <a:solidFill>
                  <a:srgbClr val="FFFFFF"/>
                </a:solidFill>
                <a:latin typeface="Verdana"/>
              </a:rPr>
              <a:t>(</a:t>
            </a:r>
            <a:r>
              <a:rPr lang="en-US" sz="1400" b="1" kern="0" dirty="0">
                <a:solidFill>
                  <a:srgbClr val="FFFFFF"/>
                </a:solidFill>
                <a:latin typeface="Verdana"/>
              </a:rPr>
              <a:t>Automatic System)</a:t>
            </a:r>
            <a:r>
              <a:rPr lang="th-TH" sz="1400" b="1" kern="0" dirty="0">
                <a:solidFill>
                  <a:srgbClr val="FFFFFF"/>
                </a:solidFill>
                <a:latin typeface="Verdana"/>
              </a:rPr>
              <a:t> </a:t>
            </a:r>
          </a:p>
        </p:txBody>
      </p:sp>
      <p:sp>
        <p:nvSpPr>
          <p:cNvPr id="5" name="สี่เหลี่ยมมุมมน 5"/>
          <p:cNvSpPr/>
          <p:nvPr/>
        </p:nvSpPr>
        <p:spPr>
          <a:xfrm>
            <a:off x="3110750" y="2408918"/>
            <a:ext cx="4000528" cy="107157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defTabSz="314312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 การจัดการในโรงเรือนปิด </a:t>
            </a:r>
            <a:endParaRPr lang="en-US" sz="1400" b="1" kern="0" dirty="0" smtClean="0">
              <a:solidFill>
                <a:srgbClr val="FFFFFF"/>
              </a:solidFill>
              <a:latin typeface="Verdana"/>
              <a:cs typeface="Tahoma" pitchFamily="34" charset="0"/>
            </a:endParaRPr>
          </a:p>
          <a:p>
            <a:pPr defTabSz="3143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Verdana"/>
                <a:cs typeface="Tahoma" pitchFamily="34" charset="0"/>
              </a:rPr>
              <a:t>(Evaporative  Cooling </a:t>
            </a:r>
            <a:r>
              <a:rPr lang="en-US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System) </a:t>
            </a:r>
            <a:endParaRPr lang="th-TH" sz="1400" b="1" kern="0" dirty="0">
              <a:solidFill>
                <a:srgbClr val="FFFFFF"/>
              </a:solidFill>
              <a:latin typeface="Verdana"/>
              <a:cs typeface="Tahoma" pitchFamily="34" charset="0"/>
            </a:endParaRPr>
          </a:p>
          <a:p>
            <a:pPr defTabSz="314312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 การนำมูลสุกรมาผลิต </a:t>
            </a:r>
            <a:r>
              <a:rPr lang="en-US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Biogas</a:t>
            </a:r>
          </a:p>
        </p:txBody>
      </p:sp>
      <p:sp>
        <p:nvSpPr>
          <p:cNvPr id="6" name="สี่เหลี่ยมมุมมน 6"/>
          <p:cNvSpPr/>
          <p:nvPr/>
        </p:nvSpPr>
        <p:spPr>
          <a:xfrm>
            <a:off x="3110750" y="3694802"/>
            <a:ext cx="4000528" cy="1071570"/>
          </a:xfrm>
          <a:prstGeom prst="roundRect">
            <a:avLst/>
          </a:prstGeom>
          <a:solidFill>
            <a:srgbClr val="009999"/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th-TH" sz="1400" b="1" kern="0" dirty="0" smtClean="0">
              <a:solidFill>
                <a:srgbClr val="FFFFFF"/>
              </a:solidFill>
              <a:latin typeface="Verdana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400" b="1" kern="0" dirty="0" smtClean="0">
                <a:solidFill>
                  <a:srgbClr val="FFFFFF"/>
                </a:solidFill>
                <a:latin typeface="Verdana"/>
                <a:cs typeface="Tahoma" pitchFamily="34" charset="0"/>
              </a:rPr>
              <a:t> </a:t>
            </a:r>
            <a:r>
              <a:rPr lang="th-TH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พัฒนาการเลี้ยงกุ้งในระบบปิด </a:t>
            </a:r>
            <a:endParaRPr lang="en-US" sz="1400" b="1" kern="0" dirty="0">
              <a:solidFill>
                <a:srgbClr val="FFFFFF"/>
              </a:solidFill>
              <a:latin typeface="Verdana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 (Probiotic Farm)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  </a:t>
            </a:r>
            <a:r>
              <a:rPr lang="th-TH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พัฒนากุ้งพันธุ์ดี อัตราการเติบโต</a:t>
            </a:r>
            <a:r>
              <a:rPr lang="th-TH" sz="1400" b="1" kern="0" dirty="0" smtClean="0">
                <a:solidFill>
                  <a:srgbClr val="FFFFFF"/>
                </a:solidFill>
                <a:latin typeface="Verdana"/>
                <a:cs typeface="Tahoma" pitchFamily="34" charset="0"/>
              </a:rPr>
              <a:t>เร็ว</a:t>
            </a:r>
            <a:endParaRPr lang="th-TH" sz="1400" b="1" kern="0" dirty="0">
              <a:solidFill>
                <a:srgbClr val="FFFFFF"/>
              </a:solidFill>
              <a:latin typeface="Verdana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สี่เหลี่ยมมุมมน 7"/>
          <p:cNvSpPr/>
          <p:nvPr/>
        </p:nvSpPr>
        <p:spPr>
          <a:xfrm>
            <a:off x="3110750" y="4980686"/>
            <a:ext cx="4000528" cy="1071570"/>
          </a:xfrm>
          <a:prstGeom prst="roundRect">
            <a:avLst/>
          </a:prstGeom>
          <a:solidFill>
            <a:srgbClr val="1CAE49"/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400" b="1" kern="0" dirty="0">
                <a:solidFill>
                  <a:srgbClr val="FFFFFF"/>
                </a:solidFill>
                <a:latin typeface="Verdana"/>
                <a:cs typeface="Tahoma" pitchFamily="34" charset="0"/>
              </a:rPr>
              <a:t> การพัฒนาสายพันธุ์ปลาทับทิม ที่ให้ผลผลิตสูง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th-TH" sz="1400" kern="0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908720"/>
            <a:ext cx="2428892" cy="140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กลุ่มอาหารสุกร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2266042"/>
            <a:ext cx="250033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5" descr="MVC-428S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8982" y="4980686"/>
            <a:ext cx="23706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grpSp>
        <p:nvGrpSpPr>
          <p:cNvPr id="11" name="กลุ่ม 14"/>
          <p:cNvGrpSpPr>
            <a:grpSpLocks/>
          </p:cNvGrpSpPr>
          <p:nvPr/>
        </p:nvGrpSpPr>
        <p:grpSpPr bwMode="auto">
          <a:xfrm>
            <a:off x="467572" y="3623361"/>
            <a:ext cx="2500312" cy="1357313"/>
            <a:chOff x="928662" y="3714752"/>
            <a:chExt cx="2428892" cy="1214446"/>
          </a:xfrm>
        </p:grpSpPr>
        <p:pic>
          <p:nvPicPr>
            <p:cNvPr id="12" name="Picture 14" descr="กลุ่มอาหารกุ้ง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928662" y="3714752"/>
              <a:ext cx="2428892" cy="1214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 descr="aquaculture_business_01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428860" y="3714752"/>
              <a:ext cx="928694" cy="1214122"/>
            </a:xfrm>
            <a:prstGeom prst="rect">
              <a:avLst/>
            </a:prstGeom>
            <a:noFill/>
            <a:effectLst>
              <a:softEdge rad="63500"/>
            </a:effectLst>
          </p:spPr>
        </p:pic>
      </p:grpSp>
      <p:pic>
        <p:nvPicPr>
          <p:cNvPr id="14" name="Picture 153" descr="หมวดพันธุ์สัตว์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254154" y="4980686"/>
            <a:ext cx="1428760" cy="116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20" descr="หมวดพันธุ์สัตว์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254154" y="3766240"/>
            <a:ext cx="1357322" cy="108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pi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82716" y="2266042"/>
            <a:ext cx="155101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4" descr="กลุ่มอาหารไก่เนื้อ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254154" y="1051596"/>
            <a:ext cx="140976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818673" y="116632"/>
            <a:ext cx="8035952" cy="596880"/>
          </a:xfrm>
          <a:prstGeom prst="rect">
            <a:avLst/>
          </a:prstGeom>
          <a:noFill/>
          <a:ln w="38100" cap="flat" cmpd="sng" algn="ctr">
            <a:noFill/>
            <a:prstDash val="solid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defTabSz="3143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kern="0" dirty="0" smtClean="0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latin typeface="Verdana"/>
                <a:cs typeface="Tahoma" pitchFamily="34" charset="0"/>
              </a:rPr>
              <a:t>การพัฒนาธุรกิจเกษตรการ</a:t>
            </a:r>
            <a:r>
              <a:rPr lang="th-TH" sz="2400" b="1" kern="0" dirty="0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latin typeface="Verdana"/>
                <a:cs typeface="Tahoma" pitchFamily="34" charset="0"/>
              </a:rPr>
              <a:t>เพาะพันธุ์และการเลี้ยงสัตว์</a:t>
            </a:r>
            <a:endParaRPr lang="th-TH" sz="2400" b="1" i="1" kern="0" dirty="0"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40000"/>
                  </a:srgbClr>
                </a:glow>
              </a:effectLst>
              <a:latin typeface="Verdan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58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23528" y="168960"/>
            <a:ext cx="9410189" cy="720726"/>
            <a:chOff x="207" y="95"/>
            <a:chExt cx="5126" cy="454"/>
          </a:xfrm>
          <a:noFill/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820" y="95"/>
              <a:ext cx="4513" cy="454"/>
            </a:xfrm>
            <a:prstGeom prst="rect">
              <a:avLst/>
            </a:prstGeom>
            <a:grpFill/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defTabSz="314312">
                <a:defRPr/>
              </a:pPr>
              <a:r>
                <a:rPr lang="en-US" sz="2000" b="1" dirty="0"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  <a:cs typeface="Tahoma" pitchFamily="34" charset="0"/>
                </a:rPr>
                <a:t>  </a:t>
              </a:r>
              <a:r>
                <a:rPr lang="en-US" sz="2000" b="1" dirty="0" smtClean="0"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  <a:cs typeface="Tahoma" pitchFamily="34" charset="0"/>
                </a:rPr>
                <a:t> </a:t>
              </a:r>
              <a:r>
                <a:rPr lang="th-TH" sz="2000" b="1" dirty="0" smtClean="0"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  <a:cs typeface="Tahoma" pitchFamily="34" charset="0"/>
                </a:rPr>
                <a:t>เทคโนโลยีการ</a:t>
              </a:r>
              <a:r>
                <a:rPr lang="th-TH" sz="2000" b="1" dirty="0"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  <a:cs typeface="Tahoma" pitchFamily="34" charset="0"/>
                </a:rPr>
                <a:t>แปร</a:t>
              </a:r>
              <a:r>
                <a:rPr lang="th-TH" sz="2000" b="1" dirty="0" smtClean="0"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  <a:cs typeface="Tahoma" pitchFamily="34" charset="0"/>
                </a:rPr>
                <a:t>รูปจากวัตถุดิบสู่ผลิตภัณฑ์อาหาร</a:t>
              </a:r>
              <a:endParaRPr lang="th-TH" sz="2000" b="1" i="1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Tahoma" pitchFamily="34" charset="0"/>
              </a:endParaRPr>
            </a:p>
          </p:txBody>
        </p:sp>
        <p:pic>
          <p:nvPicPr>
            <p:cNvPr id="7" name="Picture 3" descr="รูปภาพ26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" y="95"/>
              <a:ext cx="405" cy="454"/>
            </a:xfrm>
            <a:prstGeom prst="rect">
              <a:avLst/>
            </a:prstGeom>
            <a:grpFill/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99992" y="2780168"/>
            <a:ext cx="4214842" cy="266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27984" y="1565722"/>
            <a:ext cx="412913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://www.cpbrandsite.com/cpimage/elctfl/cpa/prd/prdthm31.jpg">
            <a:hlinkClick r:id="rId5" tooltip="เกี๊ยวหมู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97914" y="4204450"/>
            <a:ext cx="1488928" cy="124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http://www.cpfworldwide.com/mtrl/CPD/370/image/abt_hd_crprt_th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27984" y="685800"/>
            <a:ext cx="4096999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3" name="Picture 8" descr="Machin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2910" y="899902"/>
            <a:ext cx="4000528" cy="180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6" name="Picture 2" descr="http://www.cpthailand.com/Portals/2/2556/07/เครือเจริญโภคภัณฑ์รับรางวัลสถานประกอบการดีเด่นด้านความปลอดภัย.jpg"/>
          <p:cNvPicPr>
            <a:picLocks noChangeAspect="1" noChangeArrowheads="1"/>
          </p:cNvPicPr>
          <p:nvPr/>
        </p:nvPicPr>
        <p:blipFill>
          <a:blip r:embed="rId9" cstate="email">
            <a:lum bright="10000" contrast="1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4348" y="2655568"/>
            <a:ext cx="3857652" cy="2571768"/>
          </a:xfrm>
          <a:prstGeom prst="rect">
            <a:avLst/>
          </a:prstGeom>
          <a:noFill/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62257" y="5362724"/>
            <a:ext cx="7743854" cy="1090612"/>
          </a:xfrm>
          <a:prstGeom prst="rect">
            <a:avLst/>
          </a:prstGeom>
          <a:solidFill>
            <a:schemeClr val="bg1">
              <a:alpha val="53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wrap="none" lIns="91436" tIns="45718" rIns="91436" bIns="45718" anchor="ctr"/>
          <a:lstStyle/>
          <a:p>
            <a:pPr defTabSz="314312">
              <a:defRPr/>
            </a:pPr>
            <a:r>
              <a:rPr lang="th-TH" sz="1600" b="1" dirty="0">
                <a:solidFill>
                  <a:srgbClr val="002060"/>
                </a:solidFill>
                <a:cs typeface="Tahoma" pitchFamily="34" charset="0"/>
              </a:rPr>
              <a:t>มาตรฐานการผลิตที่มีประสิทธิภาพและปลอดภัยต่อผู้บริโภค</a:t>
            </a:r>
          </a:p>
          <a:p>
            <a:pPr defTabSz="314312">
              <a:defRPr/>
            </a:pPr>
            <a:r>
              <a:rPr lang="th-TH" sz="1600" b="1" dirty="0">
                <a:solidFill>
                  <a:srgbClr val="002060"/>
                </a:solidFill>
                <a:cs typeface="Tahoma" pitchFamily="34" charset="0"/>
              </a:rPr>
              <a:t>ปราศจากสิ่งปนเปื้อนและสาร</a:t>
            </a:r>
            <a:r>
              <a:rPr lang="th-TH" sz="1600" b="1" dirty="0" smtClean="0">
                <a:solidFill>
                  <a:srgbClr val="002060"/>
                </a:solidFill>
                <a:cs typeface="Tahoma" pitchFamily="34" charset="0"/>
              </a:rPr>
              <a:t>ตกค้าง สามารถตรวจสอบย้อนกลับได้</a:t>
            </a:r>
            <a:endParaRPr lang="th-TH" sz="1600" b="1" dirty="0">
              <a:solidFill>
                <a:srgbClr val="002060"/>
              </a:solidFill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90165" y="5884607"/>
            <a:ext cx="1307818" cy="81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754" t="34375" r="4698" b="31250"/>
          <a:stretch/>
        </p:blipFill>
        <p:spPr bwMode="auto">
          <a:xfrm>
            <a:off x="137228" y="6096049"/>
            <a:ext cx="1508724" cy="57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80046" y="6330806"/>
            <a:ext cx="6896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GAP,GMP, ISO9002, </a:t>
            </a:r>
            <a:r>
              <a:rPr lang="en-US" sz="1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ISO14001</a:t>
            </a:r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th-TH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HACCP, BRC, Animal Welfare</a:t>
            </a:r>
            <a:endParaRPr lang="th-TH" sz="1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84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9552" y="116632"/>
            <a:ext cx="8284857" cy="5048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314312">
              <a:defRPr/>
            </a:pPr>
            <a:r>
              <a:rPr lang="th-TH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การ</a:t>
            </a:r>
            <a:r>
              <a:rPr lang="th-TH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แปร</a:t>
            </a:r>
            <a:r>
              <a:rPr lang="th-TH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รูปจากวัตถุดิบสู่ผลิตภัณฑ์อาหาร</a:t>
            </a:r>
            <a:endParaRPr lang="th-TH" sz="2400" b="1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cs typeface="Tahoma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8789" r="10351" b="1562"/>
          <a:stretch>
            <a:fillRect/>
          </a:stretch>
        </p:blipFill>
        <p:spPr bwMode="auto">
          <a:xfrm>
            <a:off x="933710" y="764704"/>
            <a:ext cx="7182991" cy="546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514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r="1697"/>
          <a:stretch/>
        </p:blipFill>
        <p:spPr bwMode="auto">
          <a:xfrm>
            <a:off x="467544" y="1124744"/>
            <a:ext cx="8352928" cy="527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อุปสงค์อาหารของโลกเพิ่มขึ้น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0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8789" t="1875" r="10351" b="3437"/>
          <a:stretch>
            <a:fillRect/>
          </a:stretch>
        </p:blipFill>
        <p:spPr bwMode="auto">
          <a:xfrm>
            <a:off x="827584" y="764704"/>
            <a:ext cx="7488832" cy="548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9552" y="116632"/>
            <a:ext cx="8284857" cy="5048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314312">
              <a:defRPr/>
            </a:pPr>
            <a:r>
              <a:rPr lang="th-TH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การ</a:t>
            </a:r>
            <a:r>
              <a:rPr lang="th-TH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แปร</a:t>
            </a:r>
            <a:r>
              <a:rPr lang="th-TH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Tahoma" pitchFamily="34" charset="0"/>
              </a:rPr>
              <a:t>รูปจากวัตถุดิบสู่ผลิตภัณฑ์อาหาร</a:t>
            </a:r>
            <a:endParaRPr lang="th-TH" sz="2400" b="1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chiataigroup.com/Portals/0/Activity2556/Rangsima%20Peppe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39776" y="4202612"/>
            <a:ext cx="3836680" cy="21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www.chiataigroup.com/images/n/index_03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89740" y="0"/>
            <a:ext cx="2786050" cy="60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5497" y="757153"/>
            <a:ext cx="4000496" cy="92333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ปลูกในระบบโรงเรือนที่สามารถควบคุมสภาพแวดล้อม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ให้เหมาะกับการเติบโตของพืชได้</a:t>
            </a:r>
            <a:endParaRPr kumimoji="0" lang="th-TH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http://www.chiataigroup.com/Portals/0/Seed/CTCT/1_1_2_%E0%B8%A0%E0%B8%B2%E0%B8%A2%E0%B9%83%E0%B8%99%E0%B9%82%E0%B8%A3%E0%B8%87%E0%B9%80%E0%B8%A3%E0%B8%B7%E0%B8%AD%E0%B8%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219" t="8069" r="3636" b="6930"/>
          <a:stretch/>
        </p:blipFill>
        <p:spPr bwMode="auto">
          <a:xfrm>
            <a:off x="555497" y="1858308"/>
            <a:ext cx="3227492" cy="249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โรงเรือนปรับอากาศแบบ Rigi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9500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81948" y="3106188"/>
            <a:ext cx="4248471" cy="37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5355" t="33687" r="71354" b="39862"/>
          <a:stretch/>
        </p:blipFill>
        <p:spPr bwMode="auto">
          <a:xfrm>
            <a:off x="4884833" y="1628800"/>
            <a:ext cx="1847407" cy="244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http://www.chiataigroup.com/Portals/0/Activity/2555/Screen%20Shot%202556-01-30%20at%202.15.11%20PM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74091" y="1556792"/>
            <a:ext cx="1874373" cy="255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314849" y="6577607"/>
            <a:ext cx="24336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http://www.chiataigroup.com/</a:t>
            </a: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90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6543358" y="1339404"/>
            <a:ext cx="2428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หน่วย 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พันล้าน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บาท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2224433"/>
              </p:ext>
            </p:extLst>
          </p:nvPr>
        </p:nvGraphicFramePr>
        <p:xfrm>
          <a:off x="427028" y="1819211"/>
          <a:ext cx="8177421" cy="1458763"/>
        </p:xfrm>
        <a:graphic>
          <a:graphicData uri="http://schemas.openxmlformats.org/drawingml/2006/table">
            <a:tbl>
              <a:tblPr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602973"/>
                <a:gridCol w="1094847"/>
                <a:gridCol w="1060568"/>
                <a:gridCol w="972186"/>
                <a:gridCol w="1060568"/>
                <a:gridCol w="1060568"/>
                <a:gridCol w="1325711"/>
              </a:tblGrid>
              <a:tr h="27681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ปี 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2552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2553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2554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2555</a:t>
                      </a:r>
                      <a:endParaRPr lang="th-TH" sz="1400" b="1" dirty="0" smtClean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%(+/-) 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</a:tr>
              <a:tr h="2768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</a:tr>
              <a:tr h="6283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 smtClean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สินค้า</a:t>
                      </a:r>
                      <a:r>
                        <a:rPr lang="th-TH" sz="12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เกษตรกรรม และอุตสาหกรรมเกษตร</a:t>
                      </a:r>
                      <a:endParaRPr lang="en-US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944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1,098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1,403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1,285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,209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-5.9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</a:tr>
              <a:tr h="2768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th-TH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สัดส่วน</a:t>
                      </a:r>
                      <a:r>
                        <a:rPr lang="th-TH" sz="1400" b="1" baseline="0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%) 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18.16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17.8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20.91</a:t>
                      </a:r>
                      <a:endParaRPr lang="en-US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18.14</a:t>
                      </a:r>
                      <a:endParaRPr lang="en-US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17.49</a:t>
                      </a:r>
                      <a:endParaRPr lang="en-US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0.65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17967" y="6470739"/>
            <a:ext cx="4587433" cy="2616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0" cap="none" spc="0" normalizeH="0" baseline="0" noProof="0" dirty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ที่มา : สำนักงาน</a:t>
            </a:r>
            <a:r>
              <a:rPr kumimoji="0" lang="th-TH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ปลัดกระทรวง</a:t>
            </a:r>
            <a:r>
              <a:rPr kumimoji="0" lang="th-TH" sz="1100" b="1" i="0" u="none" strike="noStrike" kern="0" cap="none" spc="0" normalizeH="0" baseline="0" noProof="0" dirty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พาณิชย์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,</a:t>
            </a:r>
            <a:r>
              <a:rPr kumimoji="0" lang="th-TH" sz="1100" b="1" i="0" u="none" strike="noStrike" kern="0" cap="none" spc="0" normalizeH="0" baseline="0" noProof="0" dirty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 </a:t>
            </a:r>
            <a:r>
              <a:rPr kumimoji="0" lang="th-TH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2556</a:t>
            </a:r>
            <a:endParaRPr kumimoji="0" lang="th-TH" sz="1100" b="1" i="0" u="none" strike="noStrike" kern="0" cap="none" spc="0" normalizeH="0" baseline="0" noProof="0" dirty="0">
              <a:ln>
                <a:noFill/>
              </a:ln>
              <a:solidFill>
                <a:srgbClr val="1640B6"/>
              </a:solidFill>
              <a:effectLst/>
              <a:uLnTx/>
              <a:uFillTx/>
              <a:latin typeface="Calibri" pitchFamily="34" charset="0"/>
              <a:cs typeface="Tahoma" pitchFamily="34" charset="0"/>
            </a:endParaRPr>
          </a:p>
        </p:txBody>
      </p:sp>
      <p:graphicFrame>
        <p:nvGraphicFramePr>
          <p:cNvPr id="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2635204"/>
              </p:ext>
            </p:extLst>
          </p:nvPr>
        </p:nvGraphicFramePr>
        <p:xfrm>
          <a:off x="342264" y="3613841"/>
          <a:ext cx="8262185" cy="69137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F79646">
                        <a:tint val="50000"/>
                        <a:satMod val="300000"/>
                      </a:srgbClr>
                    </a:gs>
                    <a:gs pos="35000">
                      <a:srgbClr val="F79646">
                        <a:tint val="37000"/>
                        <a:satMod val="300000"/>
                      </a:srgbClr>
                    </a:gs>
                    <a:gs pos="100000">
                      <a:srgbClr val="F79646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50800" dist="50800" dir="8100000" sx="101000" sy="101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758215"/>
                <a:gridCol w="997638"/>
                <a:gridCol w="1001919"/>
                <a:gridCol w="1086784"/>
                <a:gridCol w="1028780"/>
                <a:gridCol w="1092704"/>
                <a:gridCol w="1296145"/>
              </a:tblGrid>
              <a:tr h="386570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th-TH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สินค้าเชื้อเพลิง</a:t>
                      </a:r>
                      <a:endParaRPr kumimoji="0" lang="th-T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856</a:t>
                      </a:r>
                      <a:endParaRPr kumimoji="0" lang="th-TH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1,027</a:t>
                      </a:r>
                      <a:endParaRPr kumimoji="0" lang="th-TH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1,335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1,496</a:t>
                      </a:r>
                      <a:endParaRPr kumimoji="0" lang="th-TH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,596</a:t>
                      </a:r>
                      <a:endParaRPr kumimoji="0" lang="th-TH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FFFF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6.68</a:t>
                      </a:r>
                      <a:endParaRPr lang="th-TH" sz="1400" b="1" i="0" u="none" strike="noStrike" dirty="0">
                        <a:solidFill>
                          <a:srgbClr val="FFFF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301975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</a:t>
                      </a:r>
                      <a:r>
                        <a:rPr kumimoji="0" lang="th-TH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สัดส่วน %)</a:t>
                      </a:r>
                      <a:endParaRPr kumimoji="0" lang="th-T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18.58</a:t>
                      </a:r>
                      <a:endParaRPr kumimoji="0" lang="th-TH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17.53</a:t>
                      </a:r>
                      <a:endParaRPr kumimoji="0" lang="th-TH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19.11</a:t>
                      </a:r>
                      <a:endParaRPr kumimoji="0" lang="th-TH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19.13</a:t>
                      </a:r>
                      <a:endParaRPr kumimoji="0" lang="th-TH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20.81</a:t>
                      </a:r>
                      <a:endParaRPr kumimoji="0" lang="th-TH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1.68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2"/>
          <p:cNvSpPr/>
          <p:nvPr/>
        </p:nvSpPr>
        <p:spPr>
          <a:xfrm>
            <a:off x="371406" y="4903555"/>
            <a:ext cx="7684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พัฒนา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ประเทศไทยให้เป็นครัวของโลก </a:t>
            </a:r>
          </a:p>
          <a:p>
            <a:pPr marL="177800" marR="0" lvl="0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พัฒนา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ผลิตภัณฑ์ต่างๆ ทั้งจากพืชและสัตว์ด้วยการนำนวัตกรรม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kumimoji="0" lang="th-TH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เข้ามาช่วยเพิ่มมูลค่าให้กับ</a:t>
            </a:r>
            <a:r>
              <a:rPr kumimoji="0" lang="th-TH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สินค้า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แปร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1640B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รูปผลผลิตการเกษตรเป็นพลังงานทดแทน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10563" y="3306118"/>
            <a:ext cx="37980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มูลค่าการนำเข้าเชื้อเพลิง</a:t>
            </a:r>
            <a:endParaRPr lang="th-TH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http://t1.gstatic.com/images?q=tbn:ANd9GcSovt7qahIkm5HgNBSXJ-MSyJGNYVe8EPb2EZBAPc77a4xk-wwV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09510" y="4552420"/>
            <a:ext cx="1980147" cy="15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10562" y="1339404"/>
            <a:ext cx="53855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มูลค่าการส่งออกสินค้าเกษตรและอุตสาหกรรมเกษตร</a:t>
            </a:r>
            <a:endParaRPr lang="th-TH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Oval 7"/>
          <p:cNvSpPr/>
          <p:nvPr/>
        </p:nvSpPr>
        <p:spPr>
          <a:xfrm>
            <a:off x="5220072" y="2467283"/>
            <a:ext cx="2171328" cy="5040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12"/>
          <p:cNvSpPr/>
          <p:nvPr/>
        </p:nvSpPr>
        <p:spPr>
          <a:xfrm>
            <a:off x="5220072" y="3587182"/>
            <a:ext cx="2171328" cy="45353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760" y="260648"/>
            <a:ext cx="4530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th-TH" sz="2000" b="1" kern="0" dirty="0" smtClean="0">
                <a:solidFill>
                  <a:sysClr val="window" lastClr="FFFFFF"/>
                </a:solidFill>
                <a:effectLst>
                  <a:glow rad="228600">
                    <a:srgbClr val="23115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ภาพรวมการส่งออกและนำเข้าของไทย</a:t>
            </a:r>
            <a:endParaRPr lang="en-US" sz="2000" b="1" kern="0" dirty="0">
              <a:solidFill>
                <a:sysClr val="window" lastClr="FFFFFF"/>
              </a:solidFill>
              <a:effectLst>
                <a:glow rad="228600">
                  <a:srgbClr val="23115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40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 bwMode="auto">
          <a:xfrm>
            <a:off x="7046913" y="6553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endParaRPr lang="th-TH" sz="1600" dirty="0">
              <a:solidFill>
                <a:srgbClr val="000000"/>
              </a:solidFill>
              <a:latin typeface="Arial" pitchFamily="34" charset="0"/>
              <a:cs typeface="Vrinda" pitchFamily="2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16632" y="-34052"/>
            <a:ext cx="7143800" cy="783193"/>
          </a:xfrm>
          <a:prstGeom prst="round2Diag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th-TH" sz="2000" b="1" kern="0" dirty="0">
                <a:solidFill>
                  <a:prstClr val="white"/>
                </a:solidFill>
                <a:effectLst>
                  <a:glow rad="139700">
                    <a:srgbClr val="002A56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cs typeface="Tahoma" pitchFamily="34" charset="0"/>
              </a:rPr>
              <a:t>คาดการณ์ความต้องการใช้และขีดความสามารถในการผลิตพลังงานทดแทนจากพืชของประเทศไทย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7046913" y="6553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endParaRPr lang="th-TH" sz="1600" dirty="0">
              <a:solidFill>
                <a:srgbClr val="000000"/>
              </a:solidFill>
              <a:latin typeface="Arial" pitchFamily="34" charset="0"/>
              <a:cs typeface="Vrinda" pitchFamily="2" charset="0"/>
            </a:endParaRPr>
          </a:p>
        </p:txBody>
      </p:sp>
      <p:sp>
        <p:nvSpPr>
          <p:cNvPr id="6" name="Right Arrow 20"/>
          <p:cNvSpPr/>
          <p:nvPr/>
        </p:nvSpPr>
        <p:spPr bwMode="auto">
          <a:xfrm>
            <a:off x="1857356" y="2857496"/>
            <a:ext cx="351643" cy="395784"/>
          </a:xfrm>
          <a:prstGeom prst="rightArrow">
            <a:avLst/>
          </a:prstGeom>
          <a:gradFill rotWithShape="1">
            <a:gsLst>
              <a:gs pos="0">
                <a:srgbClr val="333399">
                  <a:shade val="51000"/>
                  <a:satMod val="130000"/>
                </a:srgbClr>
              </a:gs>
              <a:gs pos="80000">
                <a:srgbClr val="333399">
                  <a:shade val="93000"/>
                  <a:satMod val="130000"/>
                </a:srgbClr>
              </a:gs>
              <a:gs pos="100000">
                <a:srgbClr val="33339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0000" tIns="46800" rIns="90000" bIns="46800" anchor="ctr"/>
          <a:lstStyle/>
          <a:p>
            <a:pPr>
              <a:defRPr/>
            </a:pPr>
            <a:endParaRPr lang="th-TH" sz="2000" kern="0">
              <a:solidFill>
                <a:srgbClr val="000000"/>
              </a:solidFill>
              <a:latin typeface="Arial" pitchFamily="34" charset="0"/>
              <a:cs typeface="Angsana New"/>
            </a:endParaRPr>
          </a:p>
        </p:txBody>
      </p:sp>
      <p:sp>
        <p:nvSpPr>
          <p:cNvPr id="7" name="Rectangle 21"/>
          <p:cNvSpPr/>
          <p:nvPr/>
        </p:nvSpPr>
        <p:spPr bwMode="auto">
          <a:xfrm>
            <a:off x="214282" y="2571744"/>
            <a:ext cx="1643042" cy="928694"/>
          </a:xfrm>
          <a:prstGeom prst="rect">
            <a:avLst/>
          </a:prstGeom>
          <a:solidFill>
            <a:srgbClr val="FF6600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th-TH" sz="1400" b="1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นำเข้าเชื้อเพลิง</a:t>
            </a:r>
          </a:p>
          <a:p>
            <a:pPr algn="ctr">
              <a:defRPr/>
            </a:pPr>
            <a:r>
              <a:rPr lang="en-US" sz="1400" b="1" u="sng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1,</a:t>
            </a:r>
            <a:r>
              <a:rPr lang="th-TH" sz="1400" b="1" u="sng" kern="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596,014 </a:t>
            </a:r>
            <a:r>
              <a:rPr lang="th-TH" sz="1400" b="1" u="sng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ล้านบาท</a:t>
            </a:r>
          </a:p>
          <a:p>
            <a:pPr algn="ctr">
              <a:defRPr/>
            </a:pPr>
            <a:endParaRPr lang="th-TH" sz="1400" b="1" u="sng" kern="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ight Arrow 11"/>
          <p:cNvSpPr/>
          <p:nvPr/>
        </p:nvSpPr>
        <p:spPr bwMode="auto">
          <a:xfrm>
            <a:off x="5143504" y="2830490"/>
            <a:ext cx="357190" cy="395784"/>
          </a:xfrm>
          <a:prstGeom prst="rightArrow">
            <a:avLst/>
          </a:prstGeom>
          <a:gradFill rotWithShape="1">
            <a:gsLst>
              <a:gs pos="0">
                <a:srgbClr val="333399">
                  <a:shade val="51000"/>
                  <a:satMod val="130000"/>
                </a:srgbClr>
              </a:gs>
              <a:gs pos="80000">
                <a:srgbClr val="333399">
                  <a:shade val="93000"/>
                  <a:satMod val="130000"/>
                </a:srgbClr>
              </a:gs>
              <a:gs pos="100000">
                <a:srgbClr val="33339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0000" tIns="46800" rIns="90000" bIns="46800" anchor="ctr"/>
          <a:lstStyle/>
          <a:p>
            <a:pPr>
              <a:defRPr/>
            </a:pPr>
            <a:endParaRPr lang="th-TH" sz="2000" kern="0">
              <a:solidFill>
                <a:srgbClr val="000000"/>
              </a:solidFill>
              <a:latin typeface="Arial" pitchFamily="34" charset="0"/>
              <a:cs typeface="Angsana New"/>
            </a:endParaRPr>
          </a:p>
        </p:txBody>
      </p:sp>
      <p:sp>
        <p:nvSpPr>
          <p:cNvPr id="9" name="Rectangle 78"/>
          <p:cNvSpPr>
            <a:spLocks noChangeArrowheads="1"/>
          </p:cNvSpPr>
          <p:nvPr/>
        </p:nvSpPr>
        <p:spPr bwMode="auto">
          <a:xfrm>
            <a:off x="107504" y="5013176"/>
            <a:ext cx="8186738" cy="67710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r>
              <a:rPr kumimoji="1" lang="en-US" sz="9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ที่มา:</a:t>
            </a:r>
            <a:r>
              <a:rPr kumimoji="1" lang="th-TH" sz="9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กระทรวงพลังงาน, กรมศุลกากร ธันวาคม </a:t>
            </a:r>
            <a:r>
              <a:rPr kumimoji="1" lang="en-US" sz="9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2556</a:t>
            </a:r>
            <a:endParaRPr kumimoji="1" lang="th-TH" sz="9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kumimoji="1" lang="th-TH" sz="9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*ตารางการทดแทนด้วย</a:t>
            </a:r>
            <a:r>
              <a:rPr kumimoji="1" lang="en-US" sz="9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B100 </a:t>
            </a:r>
            <a:r>
              <a:rPr kumimoji="1" lang="th-TH" sz="9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มาจากการคำนวณ</a:t>
            </a:r>
          </a:p>
          <a:p>
            <a:r>
              <a:rPr kumimoji="1" lang="th-TH" sz="9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กรณีทดแทนเบนซินด้วยเอทา</a:t>
            </a:r>
            <a:r>
              <a:rPr lang="th-TH" sz="9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นอล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จากมันสำปะหลังที่ 50% และจากอ้อย 50 %</a:t>
            </a:r>
            <a:endParaRPr lang="en-US" sz="9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kumimoji="1" lang="th-TH" sz="1100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0" name="ชื่อเรื่อง 3"/>
          <p:cNvSpPr txBox="1">
            <a:spLocks/>
          </p:cNvSpPr>
          <p:nvPr/>
        </p:nvSpPr>
        <p:spPr>
          <a:xfrm>
            <a:off x="571472" y="1207203"/>
            <a:ext cx="6143668" cy="571504"/>
          </a:xfrm>
          <a:prstGeom prst="round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>
              <a:defRPr/>
            </a:pPr>
            <a:r>
              <a:rPr lang="th-TH" sz="1400" b="1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สถานการณ์พลังงานของไทย ปี </a:t>
            </a:r>
            <a:r>
              <a:rPr lang="th-TH" sz="1400" b="1" kern="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255</a:t>
            </a:r>
            <a:r>
              <a:rPr lang="en-US" sz="1400" b="1" kern="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6</a:t>
            </a:r>
            <a:endParaRPr lang="th-TH" sz="1400" b="1" kern="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0748693"/>
              </p:ext>
            </p:extLst>
          </p:nvPr>
        </p:nvGraphicFramePr>
        <p:xfrm>
          <a:off x="5500694" y="1142984"/>
          <a:ext cx="3571876" cy="5423402"/>
        </p:xfrm>
        <a:graphic>
          <a:graphicData uri="http://schemas.openxmlformats.org/drawingml/2006/table">
            <a:tbl>
              <a:tblPr/>
              <a:tblGrid>
                <a:gridCol w="1405125"/>
                <a:gridCol w="874812"/>
                <a:gridCol w="1291939"/>
              </a:tblGrid>
              <a:tr h="404227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ล้านลิตร/วัน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904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ดีเซล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904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เบนซิน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9049"/>
                    </a:solidFill>
                  </a:tcPr>
                </a:tc>
              </a:tr>
              <a:tr h="446981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การใช้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57.23</a:t>
                      </a:r>
                      <a:endParaRPr kumimoji="0" lang="th-T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22.56</a:t>
                      </a:r>
                      <a:endParaRPr kumimoji="0" lang="th-T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969620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ปริมาณ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B100</a:t>
                      </a: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และ เอ</a:t>
                      </a:r>
                      <a:r>
                        <a:rPr kumimoji="0" lang="th-T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ทานอล</a:t>
                      </a: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ที่ผสมในปัจจุบัน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  <a:endParaRPr kumimoji="0" lang="th-T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2.62</a:t>
                      </a:r>
                      <a:endParaRPr kumimoji="0" lang="th-T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2.88</a:t>
                      </a:r>
                      <a:endParaRPr kumimoji="0" lang="th-T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1179568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ปริมาณ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B100</a:t>
                      </a: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และเอทา</a:t>
                      </a:r>
                      <a:r>
                        <a:rPr kumimoji="0" lang="th-T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นอล</a:t>
                      </a: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ที่ใช้เพิ่มขึ้นหากทดแทน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100%*</a:t>
                      </a:r>
                      <a:endParaRPr kumimoji="0" lang="th-T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54.61</a:t>
                      </a:r>
                      <a:endParaRPr kumimoji="0" lang="th-T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19.68</a:t>
                      </a:r>
                      <a:endParaRPr kumimoji="0" lang="th-T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11885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คิดเป็นพื้นที่ปลูกที่ต้องการ</a:t>
                      </a: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เพิ่มเติม ณ </a:t>
                      </a:r>
                      <a:r>
                        <a:rPr kumimoji="0" lang="th-TH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ผลผลิตเฉลี่ยเดิม</a:t>
                      </a:r>
                      <a:r>
                        <a:rPr kumimoji="0" 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th-TH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(ล้านไร่)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34.31</a:t>
                      </a:r>
                      <a:endParaRPr kumimoji="0" lang="th-T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มันสำปะหลัง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6.86  </a:t>
                      </a: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ล้านไร่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อ้อย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   4.15 </a:t>
                      </a: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ล้านไร่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</a:tr>
              <a:tr h="1012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พื้นที่ปลูกที่ต้องการ</a:t>
                      </a: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เพิ่มเติม </a:t>
                      </a:r>
                      <a:r>
                        <a:rPr kumimoji="0" lang="th-TH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กรณีเพิ่มผลผลิตเฉลี่ย </a:t>
                      </a: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(ล้านไร่)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21.85</a:t>
                      </a:r>
                      <a:endParaRPr kumimoji="0" lang="th-T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มันสำปะหลัง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(ไม่ต้องเพิ่มพื้นที่)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อ้อย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1.77  </a:t>
                      </a:r>
                      <a:r>
                        <a:rPr kumimoji="0" lang="th-TH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ล้านไร่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2"/>
          <p:cNvGrpSpPr/>
          <p:nvPr/>
        </p:nvGrpSpPr>
        <p:grpSpPr>
          <a:xfrm>
            <a:off x="2285984" y="1714488"/>
            <a:ext cx="2786082" cy="2697197"/>
            <a:chOff x="2214546" y="1660497"/>
            <a:chExt cx="3000396" cy="3000396"/>
          </a:xfrm>
        </p:grpSpPr>
        <p:sp>
          <p:nvSpPr>
            <p:cNvPr id="13" name="Rectangle 26"/>
            <p:cNvSpPr/>
            <p:nvPr/>
          </p:nvSpPr>
          <p:spPr>
            <a:xfrm>
              <a:off x="2214546" y="1660497"/>
              <a:ext cx="3000396" cy="30003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>
                <a:defRPr/>
              </a:pPr>
              <a:endParaRPr lang="th-TH" sz="1400" kern="0">
                <a:solidFill>
                  <a:srgbClr val="FFFFFF"/>
                </a:solidFill>
                <a:latin typeface="Arial"/>
                <a:cs typeface="Angsana New"/>
              </a:endParaRPr>
            </a:p>
          </p:txBody>
        </p:sp>
        <p:sp>
          <p:nvSpPr>
            <p:cNvPr id="14" name="Rectangle 12"/>
            <p:cNvSpPr/>
            <p:nvPr/>
          </p:nvSpPr>
          <p:spPr bwMode="auto">
            <a:xfrm>
              <a:off x="2684450" y="3875075"/>
              <a:ext cx="2500330" cy="571504"/>
            </a:xfrm>
            <a:prstGeom prst="rect">
              <a:avLst/>
            </a:prstGeom>
            <a:gradFill rotWithShape="1">
              <a:gsLst>
                <a:gs pos="0">
                  <a:srgbClr val="2D2D8A">
                    <a:shade val="51000"/>
                    <a:satMod val="130000"/>
                  </a:srgbClr>
                </a:gs>
                <a:gs pos="80000">
                  <a:srgbClr val="2D2D8A">
                    <a:shade val="93000"/>
                    <a:satMod val="130000"/>
                  </a:srgbClr>
                </a:gs>
                <a:gs pos="100000">
                  <a:srgbClr val="2D2D8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000" tIns="46800" rIns="90000" bIns="46800" anchor="ctr"/>
            <a:lstStyle/>
            <a:p>
              <a:pPr>
                <a:defRPr/>
              </a:pPr>
              <a:r>
                <a:rPr lang="th-TH" sz="1400" b="1" kern="0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เบนซิน </a:t>
              </a:r>
              <a:r>
                <a:rPr lang="th-TH" sz="1400" b="1" kern="0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9,152.52 </a:t>
              </a:r>
              <a:r>
                <a:rPr lang="th-TH" sz="1400" b="1" kern="0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ล้านบาท</a:t>
              </a:r>
            </a:p>
          </p:txBody>
        </p:sp>
        <p:sp>
          <p:nvSpPr>
            <p:cNvPr id="15" name="Rectangle 12"/>
            <p:cNvSpPr/>
            <p:nvPr/>
          </p:nvSpPr>
          <p:spPr bwMode="auto">
            <a:xfrm>
              <a:off x="2684450" y="3160695"/>
              <a:ext cx="2500330" cy="571505"/>
            </a:xfrm>
            <a:prstGeom prst="rect">
              <a:avLst/>
            </a:prstGeom>
            <a:gradFill rotWithShape="1">
              <a:gsLst>
                <a:gs pos="0">
                  <a:srgbClr val="2D2D8A">
                    <a:shade val="51000"/>
                    <a:satMod val="130000"/>
                  </a:srgbClr>
                </a:gs>
                <a:gs pos="80000">
                  <a:srgbClr val="2D2D8A">
                    <a:shade val="93000"/>
                    <a:satMod val="130000"/>
                  </a:srgbClr>
                </a:gs>
                <a:gs pos="100000">
                  <a:srgbClr val="2D2D8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000" tIns="46800" rIns="90000" bIns="46800" anchor="ctr"/>
            <a:lstStyle/>
            <a:p>
              <a:pPr algn="ctr">
                <a:defRPr/>
              </a:pPr>
              <a:r>
                <a:rPr lang="th-TH" sz="1400" b="1" kern="0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ดีเซล </a:t>
              </a:r>
              <a:r>
                <a:rPr lang="en-US" sz="1400" b="1" kern="0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4,795.53</a:t>
              </a:r>
              <a:r>
                <a:rPr lang="th-TH" sz="1400" b="1" kern="0" dirty="0" smtClean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th-TH" sz="1400" b="1" kern="0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ล้านบาท </a:t>
              </a:r>
            </a:p>
          </p:txBody>
        </p:sp>
        <p:sp>
          <p:nvSpPr>
            <p:cNvPr id="16" name="Rectangle 12"/>
            <p:cNvSpPr/>
            <p:nvPr/>
          </p:nvSpPr>
          <p:spPr bwMode="auto">
            <a:xfrm>
              <a:off x="2327259" y="1731935"/>
              <a:ext cx="2857521" cy="570932"/>
            </a:xfrm>
            <a:prstGeom prst="rect">
              <a:avLst/>
            </a:prstGeom>
            <a:solidFill>
              <a:srgbClr val="BBE0E3">
                <a:lumMod val="5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000" tIns="46800" rIns="90000" bIns="46800" anchor="ctr"/>
            <a:lstStyle/>
            <a:p>
              <a:pPr algn="ctr">
                <a:defRPr/>
              </a:pPr>
              <a:r>
                <a:rPr lang="th-TH" sz="1400" b="1" kern="0" dirty="0">
                  <a:solidFill>
                    <a:srgbClr val="FFFFFF">
                      <a:lumMod val="20000"/>
                      <a:lumOff val="80000"/>
                    </a:srgbClr>
                  </a:solidFill>
                  <a:latin typeface="Tahoma" pitchFamily="34" charset="0"/>
                  <a:cs typeface="Tahoma" pitchFamily="34" charset="0"/>
                </a:rPr>
                <a:t>น้ำมันดิบ </a:t>
              </a:r>
              <a:r>
                <a:rPr lang="en-US" sz="1400" b="1" kern="0" dirty="0" smtClean="0">
                  <a:solidFill>
                    <a:srgbClr val="FFFFFF">
                      <a:lumMod val="20000"/>
                      <a:lumOff val="80000"/>
                    </a:srgbClr>
                  </a:solidFill>
                  <a:latin typeface="Tahoma" pitchFamily="34" charset="0"/>
                  <a:cs typeface="Tahoma" pitchFamily="34" charset="0"/>
                </a:rPr>
                <a:t>1,190,</a:t>
              </a:r>
              <a:r>
                <a:rPr lang="th-TH" sz="1400" b="1" kern="0" dirty="0" smtClean="0">
                  <a:solidFill>
                    <a:srgbClr val="FFFFFF">
                      <a:lumMod val="20000"/>
                      <a:lumOff val="80000"/>
                    </a:srgbClr>
                  </a:solidFill>
                  <a:latin typeface="Tahoma" pitchFamily="34" charset="0"/>
                  <a:cs typeface="Tahoma" pitchFamily="34" charset="0"/>
                </a:rPr>
                <a:t>369ล้านบาท</a:t>
              </a:r>
              <a:endParaRPr lang="th-TH" sz="1400" b="1" kern="0" dirty="0">
                <a:solidFill>
                  <a:srgbClr val="FFFFFF">
                    <a:lumMod val="20000"/>
                    <a:lumOff val="80000"/>
                  </a:srgbClr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16147" y="2397103"/>
              <a:ext cx="2857520" cy="582037"/>
            </a:xfrm>
            <a:prstGeom prst="rect">
              <a:avLst/>
            </a:prstGeom>
            <a:gradFill rotWithShape="1">
              <a:gsLst>
                <a:gs pos="0">
                  <a:srgbClr val="2D2D8A">
                    <a:shade val="51000"/>
                    <a:satMod val="130000"/>
                  </a:srgbClr>
                </a:gs>
                <a:gs pos="80000">
                  <a:srgbClr val="2D2D8A">
                    <a:shade val="93000"/>
                    <a:satMod val="130000"/>
                  </a:srgbClr>
                </a:gs>
                <a:gs pos="100000">
                  <a:srgbClr val="2D2D8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400" b="1" kern="0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น้ำมันสำเร็จรูป</a:t>
              </a:r>
              <a:r>
                <a:rPr lang="en-US" sz="1400" b="1" kern="0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  <a:p>
              <a:pPr algn="ctr">
                <a:defRPr/>
              </a:pPr>
              <a:r>
                <a:rPr lang="en-US" sz="1400" b="1" kern="0" dirty="0" smtClean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111,742.12 </a:t>
              </a:r>
              <a:r>
                <a:rPr lang="th-TH" sz="1400" b="1" kern="0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ล้านบาท          </a:t>
              </a:r>
            </a:p>
          </p:txBody>
        </p:sp>
        <p:sp>
          <p:nvSpPr>
            <p:cNvPr id="18" name="Right Arrow 31"/>
            <p:cNvSpPr/>
            <p:nvPr/>
          </p:nvSpPr>
          <p:spPr>
            <a:xfrm>
              <a:off x="2327260" y="3403585"/>
              <a:ext cx="285751" cy="214313"/>
            </a:xfrm>
            <a:prstGeom prst="rightArrow">
              <a:avLst/>
            </a:prstGeom>
            <a:gradFill rotWithShape="1">
              <a:gsLst>
                <a:gs pos="0">
                  <a:srgbClr val="2D2D8A">
                    <a:shade val="51000"/>
                    <a:satMod val="130000"/>
                  </a:srgbClr>
                </a:gs>
                <a:gs pos="80000">
                  <a:srgbClr val="2D2D8A">
                    <a:shade val="93000"/>
                    <a:satMod val="130000"/>
                  </a:srgbClr>
                </a:gs>
                <a:gs pos="100000">
                  <a:srgbClr val="2D2D8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>
                <a:defRPr/>
              </a:pPr>
              <a:endParaRPr lang="th-TH" kern="0">
                <a:solidFill>
                  <a:srgbClr val="FFFFFF"/>
                </a:solidFill>
                <a:latin typeface="Arial"/>
                <a:cs typeface="Angsana New"/>
              </a:endParaRPr>
            </a:p>
          </p:txBody>
        </p:sp>
        <p:sp>
          <p:nvSpPr>
            <p:cNvPr id="19" name="Rectangle 32"/>
            <p:cNvSpPr/>
            <p:nvPr/>
          </p:nvSpPr>
          <p:spPr>
            <a:xfrm>
              <a:off x="2327260" y="3017819"/>
              <a:ext cx="45719" cy="1214447"/>
            </a:xfrm>
            <a:prstGeom prst="rect">
              <a:avLst/>
            </a:prstGeom>
            <a:gradFill rotWithShape="1">
              <a:gsLst>
                <a:gs pos="0">
                  <a:srgbClr val="2D2D8A">
                    <a:shade val="51000"/>
                    <a:satMod val="130000"/>
                  </a:srgbClr>
                </a:gs>
                <a:gs pos="80000">
                  <a:srgbClr val="2D2D8A">
                    <a:shade val="93000"/>
                    <a:satMod val="130000"/>
                  </a:srgbClr>
                </a:gs>
                <a:gs pos="100000">
                  <a:srgbClr val="2D2D8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>
                <a:defRPr/>
              </a:pPr>
              <a:endParaRPr lang="th-TH" kern="0">
                <a:solidFill>
                  <a:srgbClr val="FFFFFF"/>
                </a:solidFill>
                <a:latin typeface="Arial"/>
                <a:cs typeface="Angsana New"/>
              </a:endParaRPr>
            </a:p>
          </p:txBody>
        </p:sp>
        <p:sp>
          <p:nvSpPr>
            <p:cNvPr id="20" name="Right Arrow 33"/>
            <p:cNvSpPr/>
            <p:nvPr/>
          </p:nvSpPr>
          <p:spPr>
            <a:xfrm>
              <a:off x="2327260" y="4089389"/>
              <a:ext cx="285751" cy="214314"/>
            </a:xfrm>
            <a:prstGeom prst="rightArrow">
              <a:avLst/>
            </a:prstGeom>
            <a:gradFill rotWithShape="1">
              <a:gsLst>
                <a:gs pos="0">
                  <a:srgbClr val="2D2D8A">
                    <a:shade val="51000"/>
                    <a:satMod val="130000"/>
                  </a:srgbClr>
                </a:gs>
                <a:gs pos="80000">
                  <a:srgbClr val="2D2D8A">
                    <a:shade val="93000"/>
                    <a:satMod val="130000"/>
                  </a:srgbClr>
                </a:gs>
                <a:gs pos="100000">
                  <a:srgbClr val="2D2D8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>
                <a:defRPr/>
              </a:pPr>
              <a:endParaRPr lang="th-TH" kern="0">
                <a:solidFill>
                  <a:srgbClr val="FFFFFF"/>
                </a:solidFill>
                <a:latin typeface="Arial"/>
                <a:cs typeface="Angsana New"/>
              </a:endParaRPr>
            </a:p>
          </p:txBody>
        </p:sp>
      </p:grpSp>
      <p:sp>
        <p:nvSpPr>
          <p:cNvPr id="21" name="Pentagon 20"/>
          <p:cNvSpPr/>
          <p:nvPr/>
        </p:nvSpPr>
        <p:spPr>
          <a:xfrm>
            <a:off x="71406" y="5500702"/>
            <a:ext cx="4929222" cy="1000132"/>
          </a:xfrm>
          <a:prstGeom prst="homePlat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th-TH" sz="1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กรณีเพิ่มผลผลิตเฉลี่ย</a:t>
            </a:r>
          </a:p>
          <a:p>
            <a:pPr>
              <a:defRPr/>
            </a:pPr>
            <a:r>
              <a:rPr lang="th-TH" sz="1400" b="1" kern="0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ปาล์ม            จาก </a:t>
            </a:r>
            <a:r>
              <a:rPr lang="en-US" sz="1400" b="1" kern="0" dirty="0" smtClean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3.0 </a:t>
            </a:r>
            <a:r>
              <a:rPr lang="th-TH" sz="1400" b="1" kern="0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ตัน/ไร่       เป็น</a:t>
            </a:r>
            <a:r>
              <a:rPr lang="en-US" sz="1400" b="1" kern="0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4 </a:t>
            </a:r>
            <a:r>
              <a:rPr lang="th-TH" sz="1400" b="1" kern="0" dirty="0">
                <a:solidFill>
                  <a:srgbClr val="0099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ตัน/ไร่</a:t>
            </a:r>
          </a:p>
          <a:p>
            <a:pPr>
              <a:defRPr/>
            </a:pPr>
            <a:r>
              <a:rPr lang="th-TH" sz="1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มันสำปะหลัง จาก </a:t>
            </a:r>
            <a:r>
              <a:rPr lang="th-TH" sz="1400" b="1" kern="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3.4 </a:t>
            </a:r>
            <a:r>
              <a:rPr lang="th-TH" sz="1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ตัน/ไร่        เป็น</a:t>
            </a:r>
            <a:r>
              <a:rPr lang="en-US" sz="1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6.5 </a:t>
            </a:r>
            <a:r>
              <a:rPr lang="th-TH" sz="1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ตัน/ไร่</a:t>
            </a:r>
          </a:p>
          <a:p>
            <a:pPr>
              <a:defRPr/>
            </a:pPr>
            <a:r>
              <a:rPr lang="th-TH" sz="1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อ้อย              จาก </a:t>
            </a:r>
            <a:r>
              <a:rPr lang="en-US" sz="1400" b="1" kern="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 </a:t>
            </a:r>
            <a:r>
              <a:rPr lang="th-TH" sz="1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ตัน/ไร่        เป็น</a:t>
            </a:r>
            <a:r>
              <a:rPr lang="en-US" sz="1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15</a:t>
            </a:r>
            <a:r>
              <a:rPr lang="th-TH" sz="1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ตัน/ไร่  </a:t>
            </a:r>
          </a:p>
        </p:txBody>
      </p:sp>
      <p:sp>
        <p:nvSpPr>
          <p:cNvPr id="22" name="Right Arrow 20"/>
          <p:cNvSpPr/>
          <p:nvPr/>
        </p:nvSpPr>
        <p:spPr bwMode="auto">
          <a:xfrm rot="5400000">
            <a:off x="7214929" y="3643315"/>
            <a:ext cx="285753" cy="714380"/>
          </a:xfrm>
          <a:prstGeom prst="rightArrow">
            <a:avLst/>
          </a:prstGeom>
          <a:gradFill rotWithShape="1">
            <a:gsLst>
              <a:gs pos="0">
                <a:srgbClr val="333399">
                  <a:shade val="51000"/>
                  <a:satMod val="130000"/>
                </a:srgbClr>
              </a:gs>
              <a:gs pos="80000">
                <a:srgbClr val="333399">
                  <a:shade val="93000"/>
                  <a:satMod val="130000"/>
                </a:srgbClr>
              </a:gs>
              <a:gs pos="100000">
                <a:srgbClr val="33339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0000" tIns="46800" rIns="90000" bIns="46800" anchor="ctr"/>
          <a:lstStyle/>
          <a:p>
            <a:pPr>
              <a:defRPr/>
            </a:pPr>
            <a:endParaRPr lang="th-TH" sz="2000" kern="0">
              <a:solidFill>
                <a:srgbClr val="000000"/>
              </a:solidFill>
              <a:latin typeface="Arial" pitchFamily="34" charset="0"/>
              <a:cs typeface="Angsana New"/>
            </a:endParaRPr>
          </a:p>
        </p:txBody>
      </p:sp>
      <p:sp>
        <p:nvSpPr>
          <p:cNvPr id="23" name="Right Arrow 20"/>
          <p:cNvSpPr/>
          <p:nvPr/>
        </p:nvSpPr>
        <p:spPr bwMode="auto">
          <a:xfrm rot="5400000">
            <a:off x="8286775" y="3643315"/>
            <a:ext cx="285753" cy="714380"/>
          </a:xfrm>
          <a:prstGeom prst="rightArrow">
            <a:avLst/>
          </a:prstGeom>
          <a:gradFill rotWithShape="1">
            <a:gsLst>
              <a:gs pos="0">
                <a:srgbClr val="333399">
                  <a:shade val="51000"/>
                  <a:satMod val="130000"/>
                </a:srgbClr>
              </a:gs>
              <a:gs pos="80000">
                <a:srgbClr val="333399">
                  <a:shade val="93000"/>
                  <a:satMod val="130000"/>
                </a:srgbClr>
              </a:gs>
              <a:gs pos="100000">
                <a:srgbClr val="33339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0000" tIns="46800" rIns="90000" bIns="46800" anchor="ctr"/>
          <a:lstStyle/>
          <a:p>
            <a:pPr>
              <a:defRPr/>
            </a:pPr>
            <a:endParaRPr lang="th-TH" sz="2000" kern="0">
              <a:solidFill>
                <a:srgbClr val="000000"/>
              </a:solidFill>
              <a:latin typeface="Arial" pitchFamily="34" charset="0"/>
              <a:cs typeface="Angsana New"/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4643438" y="5500702"/>
            <a:ext cx="857256" cy="1000132"/>
          </a:xfrm>
          <a:prstGeom prst="chevr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>
              <a:solidFill>
                <a:prstClr val="black"/>
              </a:solidFill>
              <a:latin typeface="Calibri"/>
              <a:cs typeface="Cordia New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00694" y="5373215"/>
            <a:ext cx="3607810" cy="11799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eaLnBrk="1" hangingPunct="1">
              <a:defRPr/>
            </a:pPr>
            <a:endParaRPr lang="th-TH" kern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3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IMG0393x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6348157" y="1351454"/>
            <a:ext cx="2071702" cy="15734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CIMG0327x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48157" y="3205921"/>
            <a:ext cx="2101159" cy="15172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xmlns="" val="2609146073"/>
              </p:ext>
            </p:extLst>
          </p:nvPr>
        </p:nvGraphicFramePr>
        <p:xfrm>
          <a:off x="571472" y="1643050"/>
          <a:ext cx="5296672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2" descr="G:\palm\280557626_78d46ce301_preview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39552" y="5589240"/>
            <a:ext cx="1143009" cy="428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804574" y="210699"/>
            <a:ext cx="833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FFFF"/>
                </a:solidFill>
                <a:effectLst>
                  <a:glow rad="228600">
                    <a:srgbClr val="23115D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การพัฒนาเทคโนโลยีการผลิตพืชวัตถุดิบอุตสาหกรรมของไทย</a:t>
            </a:r>
            <a:endParaRPr lang="th-TH" sz="2000" b="1" dirty="0">
              <a:solidFill>
                <a:srgbClr val="FFFFFF"/>
              </a:solidFill>
              <a:effectLst>
                <a:glow rad="228600">
                  <a:srgbClr val="23115D">
                    <a:satMod val="175000"/>
                    <a:alpha val="40000"/>
                  </a:srgbClr>
                </a:glo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11560" y="886777"/>
            <a:ext cx="7272808" cy="40862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1800" b="1" dirty="0" smtClean="0">
                <a:solidFill>
                  <a:srgbClr val="2B166E"/>
                </a:solidFill>
                <a:latin typeface="Tahoma" pitchFamily="34" charset="0"/>
                <a:cs typeface="Tahoma" pitchFamily="34" charset="0"/>
              </a:rPr>
              <a:t>นวัตกรรมเพื่อการพัฒนาศักยภาพปาล์มน้ำมันของไทย</a:t>
            </a:r>
            <a:endParaRPr lang="th-TH" sz="1800" b="1" dirty="0" smtClean="0">
              <a:solidFill>
                <a:srgbClr val="2B166E"/>
              </a:solidFill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300192" y="4941168"/>
            <a:ext cx="2162804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73341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142852"/>
            <a:ext cx="9382126" cy="790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0" y="5643578"/>
            <a:ext cx="492919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th-TH" sz="2400" b="1" dirty="0" smtClean="0">
                <a:ln w="50800"/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คณะนวัตกรรมการจัดการเกษตร</a:t>
            </a:r>
            <a:endParaRPr lang="en-US" sz="2400" b="1" kern="0" dirty="0">
              <a:solidFill>
                <a:srgbClr val="008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7158" y="5000637"/>
            <a:ext cx="2714644" cy="63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9" descr="C:\Documents and Settings\kathatheppon.PIM\Desktop\logo PIM\logo-payapiwat.png"/>
          <p:cNvPicPr>
            <a:picLocks noChangeAspect="1" noChangeArrowheads="1"/>
          </p:cNvPicPr>
          <p:nvPr/>
        </p:nvPicPr>
        <p:blipFill>
          <a:blip r:embed="rId4" cstate="email">
            <a:lum bright="16000"/>
          </a:blip>
          <a:srcRect/>
          <a:stretch>
            <a:fillRect/>
          </a:stretch>
        </p:blipFill>
        <p:spPr bwMode="auto">
          <a:xfrm>
            <a:off x="8153400" y="0"/>
            <a:ext cx="990600" cy="92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952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7472" y="260648"/>
            <a:ext cx="569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normalizeH="0" baseline="0" noProof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กลยุทธ์การสร้างบัณฑิตนักจัดการเกษตร</a:t>
            </a:r>
            <a:endParaRPr kumimoji="0" lang="en-US" sz="2400" b="1" i="0" u="none" strike="noStrike" kern="0" normalizeH="0" baseline="0" noProof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0301" y="1332437"/>
            <a:ext cx="47153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ภูมิอากาศเกษตร</a:t>
            </a:r>
          </a:p>
          <a:p>
            <a:pPr marL="285750" marR="0" lvl="0" indent="1603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การใช้ภาพถ่ายดาวเทียม</a:t>
            </a:r>
          </a:p>
          <a:p>
            <a:pPr marL="285750" marR="0" lvl="0" indent="-206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การวิเคราะห์ข้อมูลอุตุนิยมวิทยาพยากรณ์</a:t>
            </a:r>
          </a:p>
          <a:p>
            <a:pPr marL="265113" marR="0" lvl="0" indent="968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การวางแผนการจัดการสอดคล้องกับดินฟ้าอากาศ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9424" y="2362200"/>
            <a:ext cx="548259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เกษตรกรรมความแม่นยำสูง</a:t>
            </a:r>
          </a:p>
          <a:p>
            <a:pPr marL="285750" marR="0" lvl="0" indent="-104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sz="1400" b="1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</a:t>
            </a:r>
            <a:r>
              <a:rPr lang="th-TH" sz="1400" b="1" kern="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นวัตกรรมด้วย</a:t>
            </a:r>
            <a:r>
              <a:rPr lang="th-TH" sz="1400" b="1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เทคโนโลยี </a:t>
            </a:r>
            <a:r>
              <a:rPr lang="en-US" sz="1400" b="1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GIS, </a:t>
            </a:r>
            <a:r>
              <a:rPr lang="en-US" sz="1400" b="1" kern="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GPS</a:t>
            </a:r>
            <a:r>
              <a:rPr lang="th-TH" sz="1400" b="1" kern="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ภาพถ่ายดาวเทียม</a:t>
            </a:r>
          </a:p>
          <a:p>
            <a:pPr marL="180975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1400" b="1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400" b="1" kern="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th-TH" sz="1400" b="1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ร่วมกับ </a:t>
            </a:r>
            <a:r>
              <a:rPr lang="en-US" sz="1400" b="1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GISTDA </a:t>
            </a:r>
            <a:r>
              <a:rPr lang="th-TH" sz="1400" b="1" kern="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และฐานข้อมูลจากกรมพัฒนาที่ดิน </a:t>
            </a:r>
          </a:p>
          <a:p>
            <a:pPr marL="285750" marR="0" lvl="0" indent="-104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ระบบจักรกลเกษตรที่ควบคุมด้วยคอมพิวเตอร์</a:t>
            </a:r>
          </a:p>
          <a:p>
            <a:pPr marL="18097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 ออนไลน์ เช่น การใส่ปุ๋ย เก็บเกี่ยวผลผลิต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AutoShape 2" descr="data:image/jpeg;base64,/9j/4AAQSkZJRgABAQAAAQABAAD/2wCEAAkGBhQQEBUUExQVFRUUFxQVFRcWFxcVFRcUFBYVGBQVFxUXGyYeFxwkGRYVHy8gIygpLCwsFR4xNTEqNSYrLCkBCQoKDgwOGg8PGiwkHyQwNC0sLCwpLCosKi0qLCwsLCwpLCkuLCwsLCwsLywsLCwsLCwsLCwsLCwsLCksLCwsLP/AABEIAMIBBAMBIgACEQEDEQH/xAAcAAACAgMBAQAAAAAAAAAAAAAFBgAEAgMHAQj/xABGEAACAQIDAwcHCgUDAwUAAAABAhEAAwQSIQUxQQYTIlFhcZEWMlJygbGyBxQVI1OSoaLB0SQzYoLSF0JzNLPTQ1STwvD/xAAbAQACAwEBAQAAAAAAAAAAAAAABAECAwUGB//EADARAAEEAQMCBQMDBQEBAAAAAAEAAgMRBBIhMUFRBRNxgZEUYfAiodEVMlKx4cFC/9oADAMBAAIRAxEAPwDtt68EEndVf6Vt9Z8DU2r/ACj3j30CLRTEUTXNspeSQtdQR36Vt9Z8DU+lbfWfA0v35yNl0aDHfwrTbxoe1nGnRMjqIGo8aHtiYSCel+wQ10jhYHWkzfStvrPgan0rb6z4GlHZ+PAwiXHM5Uhj1skqfxBrfsvEM9i27wGdQ5HAZukB7AQKGNicaB6X7FDnSN3rrXwmf6Vt9Z8DVizeDgEbjSylwMJBBB3Eaij+zP5S+33miWJrW2ERyFxoqy7QCTw1qr9K2+s+BrfifMb1T7jS2Wioija4ElTLIWkAI79K2+s+BqfStvrPgaXsSTkbL5wBI4iRrqK0jGB7JcaSp7wdxHeDUvbEywTwL9goa6R1UOTXumf6Vt9Z8DU+lbfWfA0oYTaQXBpdc7rYzdZZRDfiDVrZ11ms22uQGZFZhwBYTHsmPZQxsTjQPS/lDnSNFkda+Ey/StvrPga3YfFK4OXh7KW7dwMAQQQdxGoNGNi+a3ePdVpIWtbYURyuc6iiNVDtS2DEnTsNW6WrvnHvPvrOKMPu1eV5ZVI19K2+s+BqfStvrPgaBAzVXZ+LL5lbz0Yg8JEnK3tH4g1oY4w4NJ549lmJJCCQOEz/AErb6z4Gp9K2+s+BpP2Pjc5vhj5l0xPBGRGH45q2bI2gb/ONEKLjInaEADN97MP7azj8qTTR5F+y0eZGar6Gk2fStvrPga2WMarmFPbuil1bgMwQY0McDRHY3nn1f1FaPhaG6gs2yuLqKM1Wu7QRTBJkdhqxQHaX81vZ7hWUTA91FayvLRYRP6Vt9Z8DU+lbfWfA0DqTTP07Uv57kc+lbfWfA1PpW31nwNA6lH07Uee5HPpW31nwNZWtooxABMnsNAZqxs/+avf+hqroGgEqzZnEgI/XtSpSabVHbRiye9feKWhiQSRIkaEaT4Uw8oGiwe9feKTsSqP528biNCPb+m6nIyWwlwI56mh8pSQB0oBv23W35w9u4qBWdGJ14WwBJzE8NwA3mew1jYwQUXBmZhcO4wAogiFygHdGpJOgrVsy2QrfWc5Lkg8FAgZAJ0iDPaTuq7XgvF/FpIpfIh2rrs6tQstB/wAfzhd7Fxg9ut/X2uupHdUr+yUaxzILqvT1DZm6ebNJeZnMfGsNqWLl91tCVsETcZTHQEfVg78x3TwWeMUQodtMmcobIbitDEZgGTLrlkTKseP+0UeEeKvml8mfe+OG3pGwce35wjKxgxutm371fJA7omMSiZVlV3KqyBu3Ko7BwFNOxzNlf7veaQdn4C3aOYdNzobjkM57Adyj+lQBT3sEzYX+74jXvJCXQhxrnobHyuDGA2UgX77FWsWfq39VvcaUhiQZEg8CP3FNmOP1T+q3uNIeIyNv3jceI9v6VWNxbG4ivc0PlWkGp4Bv2FlbhiHt3FQKXRp6XC2ANxJ36wAN/gawsYIIrrmZhcMkEgZRuAXKARpGszoK17MSFb6znJdiDwAmMgE6REd81crwni/i0sUvkQ7aeuzjvRLQf8fzhdzFxmubrf19uOCR3VPEbKR7IsyyoM25pMMSWBLSTMnxrDaVm5iLgtnSx51wgxmAP8ocZJ39SjTU6FbGCe5qqkjr4fjQra1llfmyTbLqWBImChUE5ZEyrjs6IrbwnxCeR2jIbYO4P9oJaNg41RFKmVC1ouM8bd6s7kDuiXzxFIXMoJ0VZA3Dcq9g6qP8n2lW7x7qTMBgrdqSurHznY5nbsngP6RA7KbuTDSj+sPdXu3Eug1Ej23HyuCymy6RfvsUapQv4kByCRMnSe0030kXLIu3ShEy57x0oJ03d9ZQXTiKv7rWeraD+ywxTXUBe1be7JAKIJJYkCQdy79SdONXMLybuPe58MVlcuQwFMxJPRzHcI1A07aarFhUUKogAQBWHzkc5k6lzHs1j/8Ad1IvZq4Nb33o10vjr/xMjYb9q9R90m3dhiwbgIYc7BJzFpyzGXNIAE7oobfw92zYSzhzJnKXaJU3GZmuvEaasYG8wONdJADQdD1Hf4GgXLC2iYZ7xgNbEzuJWRnXwmOogUpDjSRucHPtp2AqiBzWodO+y1fICAQN/kX3rugWDt28LaCBgAu9nIlmPnO5O8k6k/sKP7AuTcPq/qKTMHspAwe43PXBuLCET/jt7l9Yy3bTZyZebreofiWu4xxfASdPo03Xuua4BswG/qRV+yZKW9rXIvN7PcKZaUduXIvv/b8IquILf7K+Uaasedq6my7pEwB2Ewa17EwTM6uV6AJMniYMQOOtM0VrPNoNNWcMWsW5Crew9OkxnsiPxqjd2fcDlQpaIMgQCD2nu3UVw20Az3Br0SABBk6CdOqrwpZuQ8FbmBpCU7oZDDAg9tbtmXJvJ3/oa2crrh+qCAsweXA4WSCHY9glT7KpbHuTfTv/AENOsf5kZKVc3y5AE4CpXle1y10UJ5TGMM3evxCkO9g7RklFneSOifFYNPPK0xhW9ZPiFc8v4S3cMuoeNwaWUdynT8K6mPE6SAhoF313Hx1XNnkDJgSTx05RHYt+3lZbZ0VjPSzdI9I9KSTv6+uidLCbQ6YS0oOUw5HRROsSBq/9I3cYq8NsuCVAVyIkZsjANMT0SDMHqrwPjHgsk8nn4+98jZt6QLc0E/2/nC7+JmCMeXJt+9auA490ZoJtK+r38pPRtIwczHTvZQqgjcQgJ016a9dar+2brq2UJaUZpYNzzjLObKuUKCIO/N3VqtIqLlAlTJM9LMW1LMTvYnUk76PBvBZYZfPn2rgbOrUDTnAH+384U5ma17dDN79rrkA91Yt7LsDXm1J62lz4uSa6FybP8Mn93xGucW7CqZUZexSQp/tGn4V0TksZwqf3/G1e9yYjHAAQAb6cLgY8gfMaJO3XlXdofybnqP8ACa5tdwto6lF7SBlPisGukbT/AJNz1H+E1y67hUdpZQx4ZukB3KdB4VTGidJG4NAv77j46/sr5EgZI0kn22KJbCuW2BS3EByPOzdJjJ1kzq07+NP2F2ciLAUHrJEk0J5LbItiytyFLMJG4hRwC8BTBXD+ghZkvmFOLq6bWOSPsV0WzPMYadqvr/v0WpWVWCCBoSAOoEfvWjH7HtXypuIGKhgNSIDxmGh/pHhWbYEG7zmZgYykToRv9mvVW/RV7BJ/XeaboVSpaVOUHJTDWbLXktIDb6RkZuiPO86YIGunVV7kg3QuesPdWd5XxhyNbK2P9+fQ3B6IG+DxPVWHJZQr4m2N1u6FHcUVh+DAeymWPAhcz4WD2Eyh6P1R2Tg1RMwAzOSzHidTAJ7N1XqQxyovWM6oFcB3gMYjpHQGDURQvladPSkSStjcNSfK0tgkL58ozbp6x29ftoDyZ25iL9u49y0nReFCPLRAJmQAN4jWidjFYhiSbSqoGgZhmJ9kgDvrDjZbjfdXrr5FJ3AAns0oXZwd264e/lCLqtsHMCY85j2dVY4iziMQcjKLVv8A3HMGZh1ADQd5rbidn3rnRN0KnHIsMR1STA/GhCHXOSOExCF+ZTMc+VjJGjETlJiNOqqnIlwXOUBQEYQNACrgMNOogiit+65HMWLZUDoG4fMUbiQT5x7tZqtszAphsdzVsQrWGuR/ULqc4T3lw3eTW0LmsY5ncLGVpc5ruyZKSeUNyMS/9vwineuf8prkYq5/b8K0z4eLkPp/CwzTTB6p8sRlGXdAiOqNKzmuY/Sl5Vy27xQdUZh4SCPGrWC5U4mxaCyt4idXhDB3AZVIgdvjUPwZWk0LQzMiIF7LolVNpX8qABsrOyqp36sQJjjSHheVuMBdmNqD5qdJo6ybkDwC1RxG1MVfurcuXQgQyq2iSSYIGZmUaa7gPbVBhTE/2q5y4h1T8MOmFR7lx87kdJnjUeiBuApT5HYrnGsN6RJHq9PIfu5aDY+2+I0vXndOKQqhuxiNSOwRNGuTj/xNoDr/APqacixXxMeX9ktLkMkc0N7rodSvKlchdNBOWP8A0jesnxCufGuq4zBJeQo4zKYMajcZG6qHkphvsh95/wB66eJmMhj0uBXPycV8r9TSubABF6K6KDCjTdrA7/1rDAWCg6Rl2OZzwLGJjsAAUdiiumeSmG+yH3n/AHqeSmG+yH3n/ervysd7i4tPGnpsDyqMxp2igRzfXkcLmOzR9Us8ZYj1yWI/Ma2YYEIAeHR7wugPtAB9tdK8lMN9kPvP+9TyUw32Q+8/71MeXjxkENOw09OBx+fdQ/FmfYJHN9eSucqIECuickv+kt/3/G1ZeSmG+yH3n/eiGEwi2kCIIUTA1O8yd/bWeXmMmYGtB5WmNivieXOK17V/kXf+N/hNctNdZu2gylTqGBBHWCINDPJTDfZD7z/vVMPKZC0hwu1bKx3SkFp4S1sTlaMNYFtrZKoIXINy8Fyjq7KKbM5eWbmbnFe1lOhcZQw7JMiO2N9EfJTDfZD7z/vU8lMN9kPvN+9UldjPcXAOHwrRtnYADR+VQ/1BwvO82HLaE5lGYCPSK+aO+h+3vlAtZClibjtpCQSAd5J3KO00eXknhRutAdxYfrXvkrhvs/zP+9ZAQ9SfgfytSZegHyf4S3j+X5CZLVi4WiATAG6PPJgVc+TpGFu8zmXe7ncjdmKgQJ4AAD2UY8lMN9kPvP8AvVzAbMt2ARbXKCZOpOu7ias90AYQwGz3pVa2YuBeRX2VquU4w/WP67/Ea6tQp+S+GJJNsSSSek287+NaYeS2AkuHKplQOmA09En8nNu/NC4y5lc5jHnZgInXfoAPYKM4P5QrT3cjW7qLB6bIQoI4EmN/ZNFvJTDfZD7z/vU8lMN9kPvP+9WmkxpHaqI9KURRzxtqwflD8d8oWEtFRzmcsQITptr1KuprDafyiYW0phwz8FGrT1BB0ifZRIcksKDPMiTvMtJ9s175K4b7L8z/AL0qBD3PwP5W9y9h8n+EsYTl/wA3YE2LpdszEQG1Ykwcp04b6nIrE3cRjrt+90SbRREkHKmdCSxGmYkDQbgopn8lMN9kPvP+9WMDsSzYYtbTKSIJljpIPE9grRxxwDpBv70qATkjVVfZXq51yq/6u5/b8C10Wh2K5P2Lrl3tyxiTLDcI4HsqcSdsD9TuyjKhMrNLVzWak10XyUw32Q+8/wC9TyUw32Q+8/711P6nF2P7fyuf/T5O4XOpqTXRfJTDfZD7z/vU8lMN9kPvP+9H9Ti7H9v5R/T5O4XOpolyaP8AF2vWPwtTn5KYb7Ifef8AetmG5O2Lbh0twy6gyx7OJqkniMbmFoB3H2V2YMjXAkjZE6leVK4S668dwokmB21r+eJ6a+IrTtX+Ue8e+gdMxQh4tYSSlhpMXzxPTXxFT54npr4il0CttnCs5gA9s6RVzA0clUE7jwEd+eJ6a+IqfPE9NfEUFv4F0EkadY1qvQIGncFBmcOQmL54npr4itiOCJBkdYpZo7sz+Uvt95qksQYLV45S40rRMVq+eJ6a+Ir3E+Y3qn3GlyoiiD1MkhYmL54npr4ip88T018RS7WxLDMYAMmtTjtHJWYnceiPfPE9NfEVPniemviKD3dmuomBA3waq1AgaeCgzOHITF88T018RWdu6G3EHu1paotsXzW7x7qrJCGNu1ZkpcaRGtXztPSXxFbaWrvnHvPvrOKPWrySFiYPniemviKnzxPTXxFLtZC2TwOu7StzjtHVY+eeyYPniemviKnzxPTXxFCPoq5EwO6daqHSqiFh4KkzOHITF88T018RWSX1bcwPcZpbq/sbzz6v6ih8Aa27UsmLjSM1pfGIpguoPUSAa3Urba/nt/b8IpVMph+kLf2ifeFT6Qt/aJ94UoV6EMTBjrgxQhN30hb+0T7wqfSFv7RPvCl+1sS6wmAOwmD4cKp3rRQkMIIoQmz6Qt/aJ94VkmMRjAdSTuAIJpOq3sn+cnf+hoQmypUqUIVHbLRZPevvpf52ju32iwe9feKH8nLAcsx1KwB3mdafhIbEXHukpQXShoRLZOHAthuLan9BVnE3wgBPEqPEgfrW0VpxOEW4BmEwZB3EEbiCKSc7UbTbRpFLZcQMCpgjiDWN3DqwggRWSWgu4Ae/2njQzHPeus1u3lVZytcJkjQSAu+dardKatAsPjM4P9LOh70YqfdPtpm2QZsr7feaW9ulLF61aQAZkeY3ymTpHrJDGT3Uw7CabC/3fEacldqiDkrGNMpCtYs/Vt6re40r87TPjf5T+q3uNLexLQuXQG1ABaOuIj31ONQY5x6KMjdzQEU2HZBBc75geG+id+4FUseAJrMVhfsLcUqwkHeDSr363WmWN0ilLVwMoPpAHxFeLhlC5QogCIgRFSzhlSIG7idT4mqe0MTdnJZVSYklmgLOgPWfZVFdAsRiAL922P8A0yvg4keBDD2UZ2C0q3ePdQjbtlcNatSc1x7qqzRBbnDB9gJEdQFEuTLSj+sPdTpdqgvslANM1I1Sneu9Ju8+8010n2lz38p3FyD3SZqMX/6KMnoES2NaDuSdQonsmj1Y20CiAIA4CsmWRB40vJJrNreNmgUtOGxIdc3CWHgxH6VmthROg1MnTeTxrXh8AiCFXQagHWO6d2tYbQxLoALahmaYBIG4STrWa0QTbN1beIW2IGdGcR1oyhtP71PsNWdhPNw+r+oqttXD8zhb1+8VN0KXB4LkEhFJ1gxr1z2V7yZuTcPqfqtOsdqhP2Sjm6ZR90y0n7evxiHHq/CKcK5/yovRi7g9X4FpJNq5slRdvKp3bz3AEx7YpzVYEDQVowGCWygVRu3niTxJqxQhaLWJDM49AgH2iaz5lZzQJIAmNYEwJ9p8a1Js9FJIXztSOBPXG6ayxd8okgSdABMSSYAnhQhAeVmSyLbAAF3FsxpOYEgx3iPbVHY1+b9vv/Q0ZXZ7XM1zE5YykKg1Cj0p9Lqjd7lHktjM+ItdrMPu5hP4UIXSKlSpQhCuUpjDt3p8QpXwG13sElYM7wdxjd3Uy8q2jCt3p8QpF52uzhRh8JB7rlZchZKCOyPWOWt7nRmsAW9cxDrPYVA39xjfWzHfKIi6W7N240+bkYfmYBV7yYoPjbPNYZbhPSuXLSqOpWcZvaVDdwqvaliFGpO4VUYUT70k7KBnPHICYMfy/CqQlm8X4AISJ9YdH8aG4PlRirdqOaQuxZjFzUFjoCSIJAgadVUcKedKhYOeMp4a7j3RWe0Bzd9rYMhLdok9bObs/gq1P0UQdpJNlQc15WrDrca616+wNxhlULJVEJBIBOrEkCTA80Dvf+Th/hk/u+I0gc5T5yXM4VP7/iaozYhHCA3ur4shklJPZXtoH6m56j/CaRsJj2tOGU6jwI4g08bT/k3PUf4TXNudqMBgexwKnNcWuaQjtzlnfzLFlSJGY5wBl48JmOyreN5e20Glu6W4AIzT7VBB8aXsPYL3Vt7mYK2vBWzQfytpWON6N+4i6hObUdeYoGb2nMtS7DiLg1pKzbmvHNJgbl6BbBNi6HInKBng9UpIoXguVOIBuXDaWXIyqzQ4VQYneokk6T+w07PwZu3CkxknP2QYI750qraYu7Kuv1l1VA6luMo/Bd9SMOHVV3taDmvrovb169iLwu3yoCSbdtTmGYgjMzQBoCYA65ndDjyRaUf1h7qSreIDAEGQQCD1g7jTfyJabdz1h8NWyYWxwENUwSukmBcmWuf3cQVuMQYIckd4Y10CudW7PO32XMqdJzmYwBBJpbBr9RPC3zL/AEgK/iuWeIAhLSsesMFHtDbvZNXX5eW0QG5bdXgSFDOsxqAyrrr1gHspYs7SHNXObRLrOpFt2JCrqRzggGRuPCYGutbHULZFw3EGZxbVJ6ZJ6h3a9wNbOxIj3HFHpusm5Ug7Hv7I7hvlABTM9i6upA6JJIG5sgllnqI4UMTldfuXzdFmEVSEFwlGJJGoWNBE6tG/21UxGMzm2q21RVUhmklrjkrB3aAQ3E+dwit16+uHe7bAt4hwgGjQqM4JBYgHUATG+COuq/SRjm77d6VvqnnivXsq21sdiMaQt3LbsggsobMzga5dBCqeJkkjTSZpl5JvN5vUPxLSulwwJMmBJ3SY1McNaYORjzfb/jPxLW8uO2KB2lYxzukmbac65fyyvxjbo9T4FrqFcf5eX42heHqf9tK4a7CM4b5RLtu2FNsXCBAYEAmN0g6T20R2d8pVvm5xCMjifN6akcDKjQxw/GubfOa24bGKrqXBZQQSoIBYDhJ3TuqrjQJAtC6weVgSyb9xMtrolTPSKtAXoRMkkQN+u6lbafyhtdupzVo5EYMxeUBjcBIkmY4RpVva+1rNzALfv2jBIa3aLatclhaErG/f2DXhXP1xJjWJ4xoJ7AeFcfwjNmymvMzaIcR9vTneuq0kaG1Sadt8tsTiVyKotA6FswYgf0qN579O+vOR7BcVYQbgYHcEalj5zRnkbfnH2B/Wfgau0s12apUqUIQTlif4RvWT4hXPs1dQ2ps5cRbNtiQCQZEToZ4ig3kJZ9O54r/jXWwsuOGPS/uuZl40kr7b2SK9sFgxkldFkkhZ35VJgGOIE0Qwm1xYtXMtsvdYQkZQBoYzFiMomCSJPZTV5CWfTufl/wAankJZ9O5+X/GmH5mM9pbvv9ksMOb8KRsKDbVQDqgUSND0QBI6q8RIJMkljLMzFmYwBJZiSdAB2RT15CWfTufl/wAankJZ9O5+X/Gr/XY/P/ij6Kb8KSM1dD5JH+Et/wB/xtVPyEs+nc/L/jRvZuAFi2LakkLOpidSTw76UzcqOZgazum8TGkifbuy82r/ACLv/G/wmuaYO+EuKzDMFIJHXHfXUcTYzoyncwKmN8ERS+OQln07niv+NZ4WRHE1zX9VbLgfK4FvRJmKxzXrz3SCmbKqjN0gqg6kroCSzHQ6aa1u2NibeHYsULaMQFgtnYiW6REnfqTTb5CWfTufl/xqeQln07n5f8ab+qxtGjf4Sf0c34Uj277nOxLI1xnZgjEEB3LBcywdBAkdVXdmbRXC2nC2yzwFtgZQBAOhLHQTEnU99NfkJZ9O5+X/ABqeQln07n5f8aHZWMW6d/jsj6Oa+B8pEw6ZEVfRVV8ABNO/IM/V3fXHw1s8hLPp3Py/40U2PsVcKGCMxzEE5o4COAFZZWXFJFoYt8bGkZJqciNcwC2mvuL7Fbea5mKrmO8wMoBnwNdOpduciLTMTnuaknevEz6NK4czI9QcavsmcqJ0mnSLpJNjaNwWri2zzYvLlOZQXCagQJ6LZT2xO7Ss7htC0DLm+XyhQsqtv/cxeNPHXQRTj5CWfTufl/xqeQln07n5f8af+rg5BN7XtzSS+lm4IFevFpOxGNuXTbDsMlpSiqFjzissxnpHoiN2875rbcx4svdXCMQrJkNx7e9mnOVU5ZjTpbpPGKbPISz6dz8v+NTyEs+nc/L/AI1BycY7b12rm1Ix5xvtfe+yR00AEnQAa79Os9dMnIY/xD/8Z+JKKeQln07n5f8AGruyeTaYZy6s5JXL0oiJB4AdVGRmxPiLG8n7KYMSVkgc5GK4h8ot6NpXx/x/9pK7cKUtufJrYxmIe+9y8rPlkKUyjKoURKE7hXDXXXGvnFbMNNx1Rd7sFHexAHvrqX+juF+2v+Nv/wAder8kGGG69iBvG+3uIIP/AKfUTVXXRpC59ym2+MRdVbZ+osDm7PU0ABrvtiB2D+o0J+cV1b/RzC/a3/G3/wCOp/o7hftr/jb/APHWcEDYIxGzgfl+6kmza5T84o7yFvztHD+ufgenn/R3C/bX/G3/AOOrmx/kww+FvpeS5eLWzIDFMp0I1hAeNbKE41KlShClSh+3D9Se9feKWcx6z40ITtUpLtqzEASSdBrRZeTzRrc16oJHjNCEeqVQt7GtgRBPaWM/gdKHXdgvnOVujwLHXu0oQmCpShi8K9ow3sIOh7qYdin6hf7viNCFdqVrxPmN6p9xpcmto4tfVZSSaEz1KWZqLJ3TWn033Wf1H2TNUpduYd1EkECtc0DHvgoM9chM1SlmaK7GPRbvHuqj4dAu1Zk2o1SI1KlAreHLuRJ87t3TrB3aCs2M1XZV3v08BHalKaYg5sjKwcBmYQSqLnK28z7szKM2XfEzGk2bdosJ4ayeqBNaiEEXqWZlINUmOpSraxIYCDqUS5lkZgtwEoWWZEwfA1tQEkAcasMe97Uef0pMtSle/dCEhjlyoHYscqqpYoJYnfK+6iOx/PPq/qKoYgASCrCUkgEIxXk17Q+/s0u5YtAMbt+6smgHkrVxI4Cv1KpDZSdbeNab2yfRY9x/cVYNaev7Kpc4dETqUt3LbKYIINYZq2+nvqsvPromepSzNWNnn61e/wDQ1Bx6F2gT2apH6lSpSyZQ3lA0WG71+IUqfOKZeVbxhWPanxCl/kphlvXjm1CCY4Ek6T+NCEc2LstlIuNA0MLx14nqo2alasNiA65h1keBI/ShCr4W883JQg5ujMRlgAGfYd1XagFDdq4lSVsmZcjcYOXUsZ4aChCG8oma86C1B5kl7uv+wqylR1mYMf0HqorsFpw6H1viNDdq7Vw2z8O5BUCCTrJJ6yTqTwrLkFm+jsPn0bKZB3g5joe7d7KEI3ij9W3qt7jSvztM2N/lv6re40s7Ksc7cCncASe4Rp+Ip3GoNc49EnkWXABE9j4UPLNqAYA7e2irW1UFoAgHhFe2bIQQoAHZWOKw4uIVJIDCNDBpaR+p1phjNIpZqQy9hH4Gq42XbAiPbJnxrZYw2UCSSQI6hHcNKr7R2kbfRS29xiNAokDvO4e2qAkcK5APKB37gW69sb0I8GEg+8d4NF9hNKt3j3UF2pgxYRbtyOduuq3CDI6UhAPVJAn+o0V5NNKP6w91OOdrhtKNGmWkZpSv32W6GQ9IOASXuBFQsecbmlOW40aCdxM8IpspPuoZdtyg3CTw6ALHd2Cs8drXB2rhXncQRpWkXmvMly4rBhnbW5cABzMtv6gHIDzZ1PWd3GrlnaxsuCdUYMCMqqttUXM1y5eJ3cAu8k9QJqjzu7rKq0ccraqSN4mDv6qnO059O0soJXznB1le2b+e4bi9FbirdZRaVJa4ogNd33SoUCdPOHsttcMkBgpBgkqLgU6Eys6mOHbWixtEWumwGQAm6zOEVbekkqVJffoBrMV5ty6vOg2hIzsGHO82vPEKbjNaK5rjC1u1yjqG+sj+h3lUtR+seZayxu2xiLaqVyui27wD2kvPOd0tk2Z+rYgB9/Rk9VFeT8hoJzEJBYwCSCoJgaa76q2NmNcttkKi5lIGYggMSMrdGSNJ0NZ8nb837ikZYUlVLozlMwVXYJITMQ0CSYGusgZkMa1zQd1cF7nNceEy0B2vtu8tw2rFoEwJuXD0ATwW2hz3COOqjXfR2tQtKpLwATvJ6gOvgNKVaQOUy6+iX02Libmt3EXZ6lYWV9i2hmjvY0o39tYi/cvWMJimW3aBD3GbOzsN/NswzKBBEzrwimDb/LcmxdOEtm4Ft3DzxOS30VMm0ILXYjeAF/qNcLw2NZPNYid8GlsuVzABVWu/4Fgx5BfI42W7C9xforWMx99bhm/dLAnpc48+M0yck/lHuI4tYps9toAuHzkJ3Zj/ALl7TqO2ku7dmqd00lBM+N1gr0viOHBPGWFo9a4X0bz1Wdm3PrF6pieEwdKWdg7Uu3cFZfOzAWkLsLFvD2kyqAecxWIDAgRqUVjpuFXuT15r2ItuxJRWY2swaWZlIa7DksFy9FQdYLMYzBV9EJvMaQB0XzJ0PlO3PVPgqV5UpFNobt/Cc7aFsmA9y2D3ZgT+ANXsNhltqFRQqjcBQTlxi2tYM3FMMj2WB7RcWKWH+VkhP+nYv/TBUn2sCPbQhdGZQRB3Gq+G2elsAAGAZAJJjjpPbWWCvM9tGZDbZlBKEglSRJUkaEjdW+hC8mgm2eSqYkOXJzyGtuZm0QI6MEHWW48ewVewougvmA1aQZkRAA03zpVxnAEkxQhcj5QclThbqm6WuiSbbM7usj+ljAYadffXQ+RjTgrZ9f42oTyvwzY9Mlgg8wecJ4McrDmwesgk+wddEOQLzs+0evnP+41CEZ2gfqrnqP8ACaS9nbSNm4GGvAjrBpz2mfqbnqP8JpI2Ts432GukiRuOTiyk6GOquliafLfr4XPytWtunlFbvL5FZV5m8ZIBhGMA8cwGX8avYvlphbSljdXThIB9s7qTypDhGEPlUuDottn1CNcPRLAakDcDrRe/sa21gX1NtlQl26dokhUZebW+TlUc4VOaREVnLBE0BwdytI5pHEgt4RTy9wnNhzcyyJAcZGjuaDQjA8ugzXLvNXWQ5VtkLIKrMkL5xEnfEGNKD2WLg+a5UEvzZ5xAV86G4gHSa3X7bKWB1yMFYjUBmUMBPXlINbtwWE7u5WJzH/4rHaG1ruOvIzIbdm02cBtGdx5vR3qoPSkwSQNN9N3JJpR/WHupO5ymzkW0pc9YfDV8jHEMBAVIZjLMCUx0nYfbosXHzBSCLphUKwtpSxa7dZsuphQAJluoGnKuZ4x+m8+k2/1jSmJD5wc1M5MvlFpW98Qr3nZSio31jEWXVizqrdN8zG4VUBegI1jhAMY7DocML6GMudwjLeyEuFTM1sJzpVfOjLx3ga0uC5W58NdDrq4uNdxHpG81xrSBzm/2hbYUADgBG6nJsctDWtdXulYpwS4uFrKxcDgSZEgZmQrJUxnyMJXUZhpO6rOOwXzcc4+gPOu1wkuCxZAiodWZrmbRR6MRpoPw+IyxlZl0AzKell4kMd5jjV/Fcp7pti2VuKwW6RlYrdUqyCwHusMrFlLlgN3DhNpxI0tDBarCY3A6itJxVxA/NEIWQrCwhNxmB5644BLlVBAXQanr0M8kx/EXWhBmBaEQIAJWAY3neZ7TupaRoEST2kkk9pJ3mmDka8329Q/EtTPA1sbngbohmc57W3snGlHlBYu4zEnD6cwoUsgmLhMEm6fQGkIPOO+dBTdWu3h1VmYDVyCx64ECuMxwabItdV7S4UCqI2dZsWHD5QmRhcdyAMkQ0k6KI9lfMe0rItXnRSWVWIViCpZJ6DZWAIlYOvXXauUe2fnl4qDOHstAHC9eQ6uetEYQo3FgW4LXOflH2YZXEKNIyXCOBHmMfGJ7BU5GG98PnHn/AMT/AIT4i3HyPJHB/wBpQa7UwuGe/cW3bEs5gDv4nqHGaqB50G87q6hyM5OfNbfOXB9c41/oU/7O/r8OFK4WGZ3106rseKeLDHj2/uPCZkw7Mltbzm4LQQIkBbKZAAuW2N5EaM+YjrFGdiXJxFvvPuNBecohyff+JtesfhNeofC1kTg0dCvn7ZXPkBceq6BUrypXnV3ErfKY0bOuH+q1/wBxa45YxuVlbflYNHXBBj8K7pyt2EcbhWsK4QsUOYgsOiwbcCOqkP8A0Zuf+5T/AONv8qELoeA5RWL1oXUuKVInfqDxUjgR1Ves31dQykEHUEbq5d/o1d/90o7kce56u4D5NMZh0yWccEUycotkrJ3mGYwe6hC6Kl5TMEGNDB40J2ztS1mSyzL9YwBBIAgAkjvgbqTrPyY4xXZxtA523nK2oG4Zc2Xj1VWxPyPX7rZrmMFxuBdGMdwzQPChCaeUXKvDYHDtlKjQhVWBJPADiTXvyZEnZdid/wBZPfzr6Uo/6K3Jn5wk9ZtsT7JbSugcldiHBYVLDMHKZ+kBAOZ2bcT20IVzav8AIu/8b/Ca5/srbbWHQy5GYBpdyi2tS+SyDDXCdATukmuiYyxntukxmVlnqzAj9aU/IJ/tV+6f3roYrofLcyU8pHJbLra6McJbxe0nxDK7hwcgLA3HKc4QQxWyTlt9GN3En27Bte8CIfTOWj/YEFpra2VtAZcssWM7zr3MHkE/2q/dP71PIJ/tV+6f3p7zMPSG3x9ilNGVqLq59EB2XtEYch3ywgzMzZ85A0K20tkBmYmAu7WrvK7HW7lwZFQOjFIfnMyuyI7XERG5snmzkzNqN24wSPkE/wBqv3T+9Yr8n7CYuoJMmEIkned++s3uxnyiTXx03V2NnbGWaefRLOenPkGfq7vrD4aqeQT/AGq/dP70c5PbEOFVwWDZiDoIiBHXVszJikiLWHdRi48jJA5w2RakvZGz7d57q515xedPRzEqLgZQHBGUQSGEGdKdKU73I66SSt9QJvFVKsUDXlZCzKGGYhWIEnST11y4X01wurT8rbc01aWsbls3ygNtwkqF+sJ6AALXiQsMxM5V4LvO+jOK27auYXmmyEnnbWcrcFkm2iPcAh+dKEdCZ1K7iInc3IW6xlsRmIVVGYEwEEADWvDyAaZ51JHHIZ8Zp5xhkY0Pk3HqlGiVjnFjNj6IPyfuqW+sXosGzBbarat2d5LG44NoKI11PR9lXOVdtEbNazsGcs5RbZU3iFBFy4zZlC2+kEC675PC3c+T9mBBuqQYkZTBgggETrqAY7K9ucgnZi7XgzFmckqZzMACRBAGgA7qlz4jKHiTYev8KGskEZaWbn0WOxNkW8RauKLih8ptsyZmjnIIJzAAOII0PGpyQuD55dAKEBDAt84Qi51UKzXFEv0STAgT47bnIm8VKjECDba0oKtlUXGDOyqGHTOUDMZiPEnsTk/csX3u3LvOFwQZG7zYjqELWEktl/67B45WzI60/pohHaXuW+2DYw+RDlu3zzaEb1EE3Lg9VAYPpFeumGlnbvJe5isQLhuKqJbCWxBJlmLXWO6Ji2P7aThDS8azsmpS4MOnlJNtQqhVEBQAB1ACAKqbVN02yLQQkyGDzqpHDhPfpTr5BP8Aar90/vU8gn+1X7p/evQPysdzS3VXpf8AC48cE7Hh+m678f7XO+TuxLVq2jGyFuicxYDMGk6g7o3QRwo5npo8gn+1X7p/ep5BP9qv3T+9ViycaNoa137f8UzRZEzy9w5+6V89E+Tbfxdr1j8LUV8gn+1X7p/erWy+R7WbyXDcUhTMBSJ0I3z21MuZA6NwDun3VY8WYPBI6por2vKlebXdXtSpUqUKVKlShClSpUoQpUqVKEKVKlShClSpUqEKVKlShCleV7UoQpXlSpUoXtSpUqEKVKlSpQvKlSpUIUr2pUqUKVKlSoQpUqVKEKV5UqUIUqVKlShf/9k="/>
          <p:cNvSpPr>
            <a:spLocks noChangeAspect="1" noChangeArrowheads="1"/>
          </p:cNvSpPr>
          <p:nvPr/>
        </p:nvSpPr>
        <p:spPr bwMode="auto">
          <a:xfrm>
            <a:off x="63500" y="-896938"/>
            <a:ext cx="2476500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4" descr="http://www.thlive.com/wp-content/uploads/2012/09/922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32934"/>
          <a:stretch>
            <a:fillRect/>
          </a:stretch>
        </p:blipFill>
        <p:spPr bwMode="auto">
          <a:xfrm>
            <a:off x="101930" y="1206941"/>
            <a:ext cx="2667000" cy="1301208"/>
          </a:xfrm>
          <a:prstGeom prst="rect">
            <a:avLst/>
          </a:prstGeom>
          <a:noFill/>
        </p:spPr>
      </p:pic>
      <p:pic>
        <p:nvPicPr>
          <p:cNvPr id="10" name="Picture 8" descr="Agricultural Management Solution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8130" y="2708920"/>
            <a:ext cx="2514600" cy="1259646"/>
          </a:xfrm>
          <a:prstGeom prst="rect">
            <a:avLst/>
          </a:prstGeom>
          <a:noFill/>
        </p:spPr>
      </p:pic>
      <p:pic>
        <p:nvPicPr>
          <p:cNvPr id="11" name="Picture 8" descr="http://www.monsanto.com/SiteCollectionImages/FieldScripts-table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434749" cy="1787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3132452" y="963748"/>
            <a:ext cx="2654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  <a:r>
              <a:rPr lang="th-TH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จัดการฟาร์มทันสมัย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03283" y="3652964"/>
            <a:ext cx="3257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9400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400" b="1" dirty="0" smtClean="0">
                <a:solidFill>
                  <a:srgbClr val="009400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เทคโนโลยีชีวภาพและนาโนเทคโนโลยี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01820" y="4064742"/>
            <a:ext cx="52437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h-TH" sz="1400" b="1" dirty="0" smtClean="0">
                <a:solidFill>
                  <a:srgbClr val="009400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การใช้เทคโนโลยีชีวภาพ เพื่อผลิตปุ๋ย /สารควบคุมศัตรูพืช/ </a:t>
            </a:r>
          </a:p>
          <a:p>
            <a:r>
              <a:rPr lang="th-TH" sz="1400" b="1" dirty="0" smtClean="0">
                <a:solidFill>
                  <a:srgbClr val="009400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การเพาะเลี้ยงเนื้อเยื่อ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h-TH" sz="1400" b="1" dirty="0" smtClean="0">
                <a:solidFill>
                  <a:srgbClr val="009400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นาโนเทคโนโลยีเพื่อการปรับปรุงพันธุ์ /การจัดการระบบ </a:t>
            </a:r>
          </a:p>
          <a:p>
            <a:r>
              <a:rPr lang="th-TH" sz="1400" b="1" dirty="0" smtClean="0">
                <a:solidFill>
                  <a:srgbClr val="009400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เขตกรรม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32452" y="5105400"/>
            <a:ext cx="2435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400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400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เทคโนโลยีหลังการเก็บเกี่ยว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400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0545" y="5458690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400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กระบวนการในการเก็บเกี่ยวผลผลิต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400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การป้องกันการเปลี่ยนแปลงของพืชหลังการเก็บเกี่ยว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400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การรักษาคุณภาพหลังการเก็บเกี่ยว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400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การเพิ่มมูลค่าสินค้า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96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oknation.net/blog/home/user_data/file_data/201209/16/62453f6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7258" y="4667132"/>
            <a:ext cx="2323784" cy="168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blogs.princeton.edu/chm333/f2006/biomass/ethanol%20cornhea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641" b="12821"/>
          <a:stretch>
            <a:fillRect/>
          </a:stretch>
        </p:blipFill>
        <p:spPr bwMode="auto">
          <a:xfrm>
            <a:off x="50131" y="1084094"/>
            <a:ext cx="2131407" cy="109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2552" y="2201133"/>
            <a:ext cx="3461334" cy="2483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://nokconsultant.com/Image/content128200910153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8542" y="3786394"/>
            <a:ext cx="1583551" cy="1090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conexfarmtools.com/images/catalog_pro_1331794789/M-401%20RICETER_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8886" b="11144"/>
          <a:stretch>
            <a:fillRect/>
          </a:stretch>
        </p:blipFill>
        <p:spPr bwMode="auto">
          <a:xfrm>
            <a:off x="1355990" y="1296092"/>
            <a:ext cx="1679492" cy="104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195736" y="220578"/>
            <a:ext cx="4770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กลยุทธ์การสร้างบัณฑิตนักจัดการเกษตร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1920" y="899428"/>
            <a:ext cx="3267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วิชาที่มีความจำเป็นและสำคัญ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aphicFrame>
        <p:nvGraphicFramePr>
          <p:cNvPr id="11" name="Diagram 4"/>
          <p:cNvGraphicFramePr/>
          <p:nvPr>
            <p:extLst>
              <p:ext uri="{D42A27DB-BD31-4B8C-83A1-F6EECF244321}">
                <p14:modId xmlns:p14="http://schemas.microsoft.com/office/powerpoint/2010/main" xmlns="" val="498482890"/>
              </p:ext>
            </p:extLst>
          </p:nvPr>
        </p:nvGraphicFramePr>
        <p:xfrm>
          <a:off x="3131840" y="1124744"/>
          <a:ext cx="561662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7308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152" y="5157192"/>
            <a:ext cx="2789636" cy="141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9591" y="193043"/>
            <a:ext cx="4815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th-TH" sz="2000" b="1" kern="0" dirty="0" smtClean="0">
                <a:solidFill>
                  <a:sysClr val="window" lastClr="FFFFFF"/>
                </a:solidFill>
                <a:effectLst>
                  <a:glow rad="228600">
                    <a:srgbClr val="23115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แนวทางการสร้างความมั่นคงทางอาหาร</a:t>
            </a:r>
            <a:endParaRPr lang="en-US" sz="2000" b="1" kern="0" dirty="0">
              <a:solidFill>
                <a:sysClr val="window" lastClr="FFFFFF"/>
              </a:solidFill>
              <a:effectLst>
                <a:glow rad="228600">
                  <a:srgbClr val="23115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247" y="838200"/>
            <a:ext cx="874008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273050" algn="l"/>
            <a:r>
              <a:rPr lang="en-US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endParaRPr lang="th-TH" sz="2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0850" lvl="2" indent="-2730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ส่งเสริมนักเกษตรรุ่นใหม่ให้มีความรู้ใน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บริหารจัดการการเกษตร</a:t>
            </a:r>
          </a:p>
          <a:p>
            <a:pPr marL="450850" lvl="2" indent="-273050">
              <a:buFont typeface="Arial" pitchFamily="34" charset="0"/>
              <a:buChar char="•"/>
            </a:pPr>
            <a:endParaRPr lang="th-TH" sz="1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0850" lvl="2" indent="-2730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พัฒนาระบบชลประทานที่สมบูรณ์แบบ</a:t>
            </a:r>
          </a:p>
          <a:p>
            <a:pPr marL="450850" lvl="2" indent="-273050">
              <a:buFont typeface="Arial" pitchFamily="34" charset="0"/>
              <a:buChar char="•"/>
            </a:pPr>
            <a:endParaRPr lang="th-TH" sz="1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0850" lvl="2" indent="-2730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พัฒนานวัตกรรมสำหรับ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การเกษตร 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เพื่อให้เกิดประสิทธิภาพ ลดการสูญเสียตลอดห่วงโซ่การผลิตและการบริโภค</a:t>
            </a:r>
          </a:p>
          <a:p>
            <a:pPr marL="450850" lvl="2" indent="-273050">
              <a:buFont typeface="Arial" pitchFamily="34" charset="0"/>
              <a:buChar char="•"/>
            </a:pP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0850" lvl="2" indent="-273050">
              <a:buFont typeface="Arial" pitchFamily="34" charset="0"/>
              <a:buChar char="•"/>
            </a:pP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สร้างความร่วมมือในระดับภูมิภาค ถ่ายทอดแลกเปลี่ยนเทคโนโลยีและนวัตกรรม เพื่อส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ร้างความ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ได้เปรียบใน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แข่งขัน  โดยส่งเสริมการผลิตสินค้าเกษตรในประเทศที่มีต้นทุนที่แข่งขันได้ และนำเข้าเพื่อเป็นวัตถุดิบในการแปรรูป</a:t>
            </a: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0850" lvl="2" indent="-273050">
              <a:buFont typeface="Arial" pitchFamily="34" charset="0"/>
              <a:buChar char="•"/>
            </a:pPr>
            <a:endParaRPr lang="th-TH" sz="1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0850" lvl="2" indent="-273050">
              <a:buFont typeface="Arial" pitchFamily="34" charset="0"/>
              <a:buChar char="•"/>
            </a:pP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พัฒนานวัตกรรมการผลิตสำหรับการเกษตร  (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Agriculture) </a:t>
            </a:r>
          </a:p>
          <a:p>
            <a:pPr marL="177800" lvl="2"/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ที่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สามารถเอาชนะภาวะดินฟ้าอากาศแปรปรวน โรคแมลงที่</a:t>
            </a: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ระบาดได้ เช่น </a:t>
            </a:r>
          </a:p>
          <a:p>
            <a:pPr marL="177800" lvl="2"/>
            <a:r>
              <a:rPr lang="th-TH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th-TH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  การจัดการน้ำและระบบชลประทาน</a:t>
            </a:r>
          </a:p>
          <a:p>
            <a:pPr marL="177800" lvl="2"/>
            <a:r>
              <a:rPr lang="th-TH" sz="1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-   โรงเรือนระบบปิด,การจัดการฟาร์มขนาดใหญ่ที่ทันสมัย</a:t>
            </a:r>
          </a:p>
          <a:p>
            <a:pPr marL="177800" lvl="2"/>
            <a:r>
              <a:rPr lang="th-TH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-   พัฒนานวัตกรรมและเกษตรกรรมความแม่นยำสูง ด้วยเทคโนโลยี</a:t>
            </a:r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GIS, GPS</a:t>
            </a:r>
          </a:p>
          <a:p>
            <a:pPr marL="177800" lvl="2"/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   </a:t>
            </a:r>
            <a:r>
              <a:rPr lang="th-TH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ภาพถ่ายดาวเทียม</a:t>
            </a:r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ร่วมกับ</a:t>
            </a:r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GISTDA </a:t>
            </a:r>
            <a:r>
              <a:rPr lang="th-TH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และฐานข้อมูลจากกรมพัฒนาที่ดิน </a:t>
            </a:r>
          </a:p>
          <a:p>
            <a:pPr marL="177800" lvl="2"/>
            <a:endParaRPr lang="th-TH" sz="1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63550" lvl="2" indent="-285750">
              <a:buFont typeface="Arial" pitchFamily="34" charset="0"/>
              <a:buChar char="•"/>
            </a:pP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นโยบาย 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Farmer </a:t>
            </a:r>
            <a:r>
              <a:rPr lang="th-TH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 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Officer </a:t>
            </a:r>
            <a:endParaRPr lang="en-US" sz="1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63550" lvl="2" indent="-285750">
              <a:buFont typeface="Arial" pitchFamily="34" charset="0"/>
              <a:buChar char="•"/>
            </a:pPr>
            <a:endParaRPr lang="en-US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63550" lvl="2" indent="-285750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แหล่งเงินทุนให้กับเกษตรกรผู้ปลูกพืชที่มีศักยภาพเพื่อ</a:t>
            </a:r>
          </a:p>
          <a:p>
            <a:pPr marL="177800" lvl="2"/>
            <a:r>
              <a:rPr lang="th-TH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ความมั่นคงด้านอาหารและพลังงาน</a:t>
            </a:r>
            <a:endParaRPr lang="th-TH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7800" lvl="2"/>
            <a:endParaRPr lang="th-TH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0850" lvl="2" indent="-273050">
              <a:buFont typeface="Arial" pitchFamily="34" charset="0"/>
              <a:buChar char="•"/>
            </a:pPr>
            <a:endParaRPr lang="th-TH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31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gray">
          <a:xfrm>
            <a:off x="2111896" y="5301208"/>
            <a:ext cx="4920208" cy="55016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th-TH" sz="3600" b="1" kern="10" dirty="0" smtClean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จบการนำเสนอ</a:t>
            </a:r>
            <a:endParaRPr lang="th-TH" sz="3600" b="1" kern="10" dirty="0">
              <a:ln w="3810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hlink"/>
                  </a:gs>
                </a:gsLst>
                <a:lin ang="0" scaled="1"/>
              </a:gra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392" t="20315" r="6012" b="21798"/>
          <a:stretch/>
        </p:blipFill>
        <p:spPr>
          <a:xfrm>
            <a:off x="323528" y="4005064"/>
            <a:ext cx="4608511" cy="240495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6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16064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การเปลี่ยนแปลงพฤติกรรมผู้บริโภค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91880" y="1196752"/>
            <a:ext cx="5257800" cy="452596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th-TH" sz="1800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การเพิ่มขึ้นของรายได้เฉลี่ยของประชากรจะทำให้รูปแบบการดำรงชีวิตของประชาชนเปลี่ยนแปลงไป </a:t>
            </a:r>
          </a:p>
          <a:p>
            <a:r>
              <a:rPr lang="th-TH" sz="1800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การขยายตัวของสังคมเมือง ทำให้พฤติกรรมของผู้บริโภคเปลี่ยนแปลงไป เพราะเมื่อผู้บริโภคมีรายได้มากขึ้น ความสามารรถในการซื้อก็จะเพิ่มมากขึ้น  และผู้บริโภคจะมีความต้องการในผลิตภัณฑ์ที่คุณภาพสูงและมีความปลอดภัย ตามกำลังซื้อที่เพิ่มขึ้นของผู้บริโภค</a:t>
            </a:r>
            <a:endParaRPr lang="en-US" sz="1800" b="1" dirty="0" smtClean="0">
              <a:solidFill>
                <a:srgbClr val="000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 b="1" dirty="0">
              <a:solidFill>
                <a:srgbClr val="000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maikaensarn\Pictures\change\driver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281" y="76200"/>
            <a:ext cx="1708150" cy="8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65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47441" y="-7620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th-TH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ต้องการทักษะด้านการจัดการในอุตสาหกรรมอาหาร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33800" y="1446619"/>
            <a:ext cx="5158680" cy="4525963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th-TH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เพื่อตอบสนองต่อความต้องการของผู้บริโภค และสร้างความมั่นใจในคุณภาพสินค้าให้มากที่สุด  </a:t>
            </a:r>
            <a:endParaRPr lang="en-US" sz="26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ผู้บริโภคจะต้องการผลิตภัณฑ์ที่มีคุณภาพและ</a:t>
            </a:r>
            <a:endParaRPr lang="en-US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มีความปลอดภัยสูง ถูกสุขอนามัย และไม่ทำลายสิ่งแวดล้อม</a:t>
            </a:r>
          </a:p>
          <a:p>
            <a:pPr lvl="3"/>
            <a:endParaRPr lang="th-TH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อุตสาหกรรมอาหารยังต้องมีความต้องการความมั่นคงในแง่ของอุปทานวัตถุดิบ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การมีวัตถุดิบในปริมาณที่เพียงพอ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การได้มาของวัตถุดิบในระดับต้นทุนที่เหมาะสมในการแข่งขันทางการตลาด</a:t>
            </a:r>
            <a:endParaRPr lang="en-US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0004" y="3075802"/>
            <a:ext cx="2535195" cy="126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5588" y="4444257"/>
            <a:ext cx="2549612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maikaensarn\Pictures\change\driv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6525" y="168975"/>
            <a:ext cx="1708150" cy="8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10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th-TH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ภาวะโลกร้อน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71800" y="1143000"/>
            <a:ext cx="5943600" cy="4525963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ภาวะโลกร้อนทำให้ภูมิอากาศเปลี่ยนแปลงก่อให้เกิด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ภูมิกากาศปรปรวนผิดปกติ ไม่เป็นไปตามฤดูกาล 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เกิดภัยธรรมชาติที่มีผลกระทบต่อผลผลิตทางการเกษตรทั้งในเชิงปริมาณและเชิงคุณภาพ 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สภาพทางนิเวศน์ที่เหมาะสมกับการเกษตรเปลี่ยแปลงไป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เกิดปัญหาการระบาดของโรคและแมลง</a:t>
            </a:r>
          </a:p>
          <a:p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ผลกระทบที่เกิดขึ้น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ผลผลิตทางการเกษตรได้รับความเสียหาย ส่งผลให้ต้นทุนการผลิตเพิ่มสูงขึ้น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จำเป็นต้องเปลี่ยนแปลงวิธีการการจัดการเกษตรเพื่อปรับให้เข้ากับภูมิอากาศที่เปลี่ยนไป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จำเป็นที่จะต้องค้นหานวัตกรรมใหม่ๆมาช่วยในการหาข้อมูลการคาดการณ์ด้านทางด้านภูมิอากาศ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เพิ่มต้นทุนการผลิตจากการใช้นวัตกรรมใหม่ ๆ หรือ วิธีการใหม่ ๆ</a:t>
            </a:r>
          </a:p>
          <a:p>
            <a:pPr lvl="3"/>
            <a:r>
              <a:rPr lang="th-TH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เกิดความเสี่ยงในกากรทำการเกษตร</a:t>
            </a:r>
          </a:p>
        </p:txBody>
      </p:sp>
      <p:pic>
        <p:nvPicPr>
          <p:cNvPr id="5" name="Picture 2" descr="C:\Users\maikaensarn\Pictures\change\Climate-Change-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947987" cy="205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aikaensarn\Pictures\change\How-To-Change-Wallpap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2947987" cy="18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aikaensarn\Pictures\change\driv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281" y="228600"/>
            <a:ext cx="1708150" cy="8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4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" y="1157785"/>
            <a:ext cx="2895600" cy="196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65411" y="3204520"/>
            <a:ext cx="1615989" cy="242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1420" y="-99392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th-TH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บทบาทของภาครัฐและกฏระเบียบต่างๆ 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24200" y="1295400"/>
            <a:ext cx="5715000" cy="452596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thaiDist">
              <a:buClr>
                <a:srgbClr val="002060"/>
              </a:buClr>
              <a:buFont typeface="Arial" pitchFamily="34" charset="0"/>
              <a:buChar char="•"/>
            </a:pPr>
            <a:r>
              <a:rPr lang="th-TH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ภาครัฐของแต่ละประเทศจะมีการควบคุมออกกฏระเบียบเพื่อเป็นการคุ้มครองผู้บริโภค ผลประโยชน์ของประเทศ </a:t>
            </a:r>
          </a:p>
          <a:p>
            <a:pPr algn="thaiDist">
              <a:buClr>
                <a:srgbClr val="002060"/>
              </a:buClr>
              <a:buFont typeface="Arial" pitchFamily="34" charset="0"/>
              <a:buChar char="•"/>
            </a:pPr>
            <a:endParaRPr lang="th-TH" sz="1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thaiDist">
              <a:buClr>
                <a:srgbClr val="002060"/>
              </a:buClr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วบคุมเรื่องโรคแมลงที่จะติดไปกับพืชผลทางเกษตรทำให้ต้องมีแบบแผนในการกำจัดป้องการตามเงื่อนไขข้อกำหนดจากรัฐบาลของประเทศผู้นำเข้า</a:t>
            </a:r>
          </a:p>
          <a:p>
            <a:pPr lvl="1" algn="thaiDist">
              <a:buClr>
                <a:srgbClr val="002060"/>
              </a:buClr>
              <a:buFont typeface="Arial" pitchFamily="34" charset="0"/>
              <a:buChar char="•"/>
            </a:pPr>
            <a:endParaRPr lang="th-TH" sz="16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thaiDist">
              <a:buClr>
                <a:srgbClr val="002060"/>
              </a:buClr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การควบคุมการปล่อยก๊าซเรือนกระจก การลดปริมาณการใช้น้ำ และการอนุรักษ์สิ่งแวดล้อมทำให้เกิดข้อกำหนด มาตรฐานต่าง ๆ (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footprint </a:t>
            </a:r>
            <a:r>
              <a:rPr lang="th-TH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 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footprint</a:t>
            </a:r>
            <a:r>
              <a:rPr lang="th-TH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marL="393192" lvl="1" indent="0" algn="thaiDist">
              <a:buClr>
                <a:srgbClr val="002060"/>
              </a:buClr>
              <a:buNone/>
            </a:pPr>
            <a:endParaRPr lang="th-TH" sz="16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thaiDist">
              <a:buClr>
                <a:srgbClr val="002060"/>
              </a:buClr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วบคุมด้านความปลอดภัยแก่ผู้บริโภคทำให้ผู้ผลิตจะต้องมีระบบตรวจสอบย้อนกลับของผลผลิตทางการเกษตรได้อย่างชัดเจนเพื่อมั่นใจว่ามาจากระบบอาหารปลอดภัย</a:t>
            </a:r>
            <a:endParaRPr lang="en-US" sz="16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6157" y="3190103"/>
            <a:ext cx="14677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maikaensarn\Pictures\change\driv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" y="259960"/>
            <a:ext cx="1708150" cy="8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10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-27384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th-TH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ความก้าวหน้าของเทคโนโลยีและ</a:t>
            </a:r>
            <a:br>
              <a:rPr lang="th-TH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บทบาทของเทคโนโลยี่ที่เปลี่ยนแปลงไป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00400" y="1219200"/>
            <a:ext cx="5715000" cy="4525963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000090"/>
              </a:buClr>
              <a:buFont typeface="Arial"/>
              <a:buChar char="•"/>
            </a:pPr>
            <a:r>
              <a:rPr lang="th-TH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เทคโนโลยีใหม่ ๆ จะเข้ามาช่วยสนับสนุนการประกอบการด้านการเกษตร ได้แก่</a:t>
            </a:r>
          </a:p>
          <a:p>
            <a:pPr marL="914400" lvl="1" indent="-457200">
              <a:buClr>
                <a:srgbClr val="000090"/>
              </a:buClr>
              <a:buFont typeface="Arial"/>
              <a:buChar char="•"/>
            </a:pPr>
            <a:r>
              <a:rPr lang="th-TH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เทคโนโลยีที่เกี่ยวกับการเกษตรโดยตรง เช่น เทคโนโลยีชีวภาพ นาโนเทคโนโลยี  วิศวกรรมการเกษตรสมัยใหม่ เป็นต้น </a:t>
            </a:r>
            <a:endParaRPr lang="en-US" b="1" dirty="0" smtClean="0">
              <a:solidFill>
                <a:srgbClr val="000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buClr>
                <a:srgbClr val="000090"/>
              </a:buClr>
              <a:buFont typeface="Arial"/>
              <a:buChar char="•"/>
            </a:pPr>
            <a:r>
              <a:rPr lang="th-TH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เทคโนโลยีที่ทันสมัยที่มีบทบาทในชีวิตประจำวันของมนุษย์ เช่น เทคโนโลยีคอมพิวเตอร์สารสนเทศ อินเตอร์เน็ตออนไลน์ เทคโนโลยีอวกาศและภูมิสารสนเทศ  </a:t>
            </a:r>
          </a:p>
          <a:p>
            <a:pPr>
              <a:buClr>
                <a:srgbClr val="000090"/>
              </a:buClr>
              <a:buFont typeface="Arial"/>
              <a:buChar char="•"/>
            </a:pPr>
            <a:r>
              <a:rPr lang="th-TH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บทบาทของเทคโนโลยี คือ </a:t>
            </a:r>
          </a:p>
          <a:p>
            <a:pPr marL="914400" lvl="1" indent="-457200">
              <a:buClr>
                <a:srgbClr val="000090"/>
              </a:buClr>
              <a:buFont typeface="Arial"/>
              <a:buChar char="•"/>
            </a:pPr>
            <a:r>
              <a:rPr lang="th-TH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ทำให้เกิดการเปลี่ยแปลงกระบวนการทำงานในระบบธุรกิจเกษตรตั้งแต่ต้นน้ำสู่ปลายน้ำ</a:t>
            </a:r>
          </a:p>
          <a:p>
            <a:pPr marL="914400" lvl="1" indent="-457200">
              <a:buClr>
                <a:srgbClr val="000090"/>
              </a:buClr>
              <a:buFont typeface="Arial"/>
              <a:buChar char="•"/>
            </a:pPr>
            <a:r>
              <a:rPr lang="th-TH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ลดผลกระทบจากการเสี่ยงภัยด้านต่างๆ </a:t>
            </a:r>
          </a:p>
          <a:p>
            <a:pPr marL="914400" lvl="1" indent="-457200">
              <a:buClr>
                <a:srgbClr val="000090"/>
              </a:buClr>
              <a:buFont typeface="Arial"/>
              <a:buChar char="•"/>
            </a:pPr>
            <a:r>
              <a:rPr lang="th-TH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ก่อให้เกิดการจัดการผลิตที่มีประสิทธิภาพสูง โดยใช้เทคโนโลยีควบคุมทั้งในด้านปริมาณ คุณภาพและประสิทธิภาพ </a:t>
            </a:r>
          </a:p>
          <a:p>
            <a:pPr marL="914400" lvl="1" indent="-457200">
              <a:buClr>
                <a:srgbClr val="000090"/>
              </a:buClr>
              <a:buFont typeface="Arial"/>
              <a:buChar char="•"/>
            </a:pPr>
            <a:r>
              <a:rPr lang="th-TH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สร้างภาพลักษณ์ใหม่ทางด้านการเกษตรแก่คนรุ่นใหม่ และจูงใจให้คนรุ่นใหม่เหล</a:t>
            </a:r>
            <a:r>
              <a:rPr lang="th-TH" b="1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า</a:t>
            </a:r>
            <a:r>
              <a:rPr lang="th-TH" b="1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่นั้นหันกลับเข้ามาประกอบอาชีพทำการเกษตรกันมากขึ้น </a:t>
            </a:r>
          </a:p>
          <a:p>
            <a:pPr>
              <a:buClr>
                <a:srgbClr val="000090"/>
              </a:buClr>
              <a:buFont typeface="Arial"/>
              <a:buChar char="•"/>
            </a:pPr>
            <a:endParaRPr lang="en-US" b="1" dirty="0">
              <a:solidFill>
                <a:srgbClr val="000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9281" y="1143000"/>
            <a:ext cx="2694919" cy="128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9281" y="2489533"/>
            <a:ext cx="2694919" cy="189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694919" cy="141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maikaensarn\Pictures\change\driv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281" y="76200"/>
            <a:ext cx="1708150" cy="8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78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59tgp_finance_business">
  <a:themeElements>
    <a:clrScheme name="021TGp_bizmedical_light 3">
      <a:dk1>
        <a:srgbClr val="167BD6"/>
      </a:dk1>
      <a:lt1>
        <a:srgbClr val="FFFFFF"/>
      </a:lt1>
      <a:dk2>
        <a:srgbClr val="153693"/>
      </a:dk2>
      <a:lt2>
        <a:srgbClr val="969696"/>
      </a:lt2>
      <a:accent1>
        <a:srgbClr val="96DAF2"/>
      </a:accent1>
      <a:accent2>
        <a:srgbClr val="D98E5B"/>
      </a:accent2>
      <a:accent3>
        <a:srgbClr val="FFFFFF"/>
      </a:accent3>
      <a:accent4>
        <a:srgbClr val="1168B7"/>
      </a:accent4>
      <a:accent5>
        <a:srgbClr val="C9EAF7"/>
      </a:accent5>
      <a:accent6>
        <a:srgbClr val="C48052"/>
      </a:accent6>
      <a:hlink>
        <a:srgbClr val="6847D3"/>
      </a:hlink>
      <a:folHlink>
        <a:srgbClr val="6699FF"/>
      </a:folHlink>
    </a:clrScheme>
    <a:fontScheme name="021TGp_bizmedical_light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021TGp_bizmedical_light 1">
        <a:dk1>
          <a:srgbClr val="0F5D67"/>
        </a:dk1>
        <a:lt1>
          <a:srgbClr val="FFFFFF"/>
        </a:lt1>
        <a:dk2>
          <a:srgbClr val="1CAEAB"/>
        </a:dk2>
        <a:lt2>
          <a:srgbClr val="969696"/>
        </a:lt2>
        <a:accent1>
          <a:srgbClr val="C8E0B0"/>
        </a:accent1>
        <a:accent2>
          <a:srgbClr val="99CC00"/>
        </a:accent2>
        <a:accent3>
          <a:srgbClr val="FFFFFF"/>
        </a:accent3>
        <a:accent4>
          <a:srgbClr val="0B4E57"/>
        </a:accent4>
        <a:accent5>
          <a:srgbClr val="E0EDD4"/>
        </a:accent5>
        <a:accent6>
          <a:srgbClr val="8AB900"/>
        </a:accent6>
        <a:hlink>
          <a:srgbClr val="4E84CC"/>
        </a:hlink>
        <a:folHlink>
          <a:srgbClr val="326E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1TGp_bizmedical_light 2">
        <a:dk1>
          <a:srgbClr val="000066"/>
        </a:dk1>
        <a:lt1>
          <a:srgbClr val="FFFFFF"/>
        </a:lt1>
        <a:dk2>
          <a:srgbClr val="1A7CDE"/>
        </a:dk2>
        <a:lt2>
          <a:srgbClr val="93AFBF"/>
        </a:lt2>
        <a:accent1>
          <a:srgbClr val="499AA3"/>
        </a:accent1>
        <a:accent2>
          <a:srgbClr val="84C470"/>
        </a:accent2>
        <a:accent3>
          <a:srgbClr val="FFFFFF"/>
        </a:accent3>
        <a:accent4>
          <a:srgbClr val="000056"/>
        </a:accent4>
        <a:accent5>
          <a:srgbClr val="B1CACE"/>
        </a:accent5>
        <a:accent6>
          <a:srgbClr val="77B165"/>
        </a:accent6>
        <a:hlink>
          <a:srgbClr val="3FA3DB"/>
        </a:hlink>
        <a:folHlink>
          <a:srgbClr val="215C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1TGp_bizmedical_light 3">
        <a:dk1>
          <a:srgbClr val="167BD6"/>
        </a:dk1>
        <a:lt1>
          <a:srgbClr val="FFFFFF"/>
        </a:lt1>
        <a:dk2>
          <a:srgbClr val="153693"/>
        </a:dk2>
        <a:lt2>
          <a:srgbClr val="969696"/>
        </a:lt2>
        <a:accent1>
          <a:srgbClr val="96DAF2"/>
        </a:accent1>
        <a:accent2>
          <a:srgbClr val="D98E5B"/>
        </a:accent2>
        <a:accent3>
          <a:srgbClr val="FFFFFF"/>
        </a:accent3>
        <a:accent4>
          <a:srgbClr val="1168B7"/>
        </a:accent4>
        <a:accent5>
          <a:srgbClr val="C9EAF7"/>
        </a:accent5>
        <a:accent6>
          <a:srgbClr val="C48052"/>
        </a:accent6>
        <a:hlink>
          <a:srgbClr val="6847D3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059tgp_finance_business</Template>
  <TotalTime>3471</TotalTime>
  <Words>3665</Words>
  <Application>Microsoft Office PowerPoint</Application>
  <PresentationFormat>On-screen Show (4:3)</PresentationFormat>
  <Paragraphs>821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059tgp_finance_business</vt:lpstr>
      <vt:lpstr>Image</vt:lpstr>
      <vt:lpstr>Irrigation and Drainage in a Changing World:         Challenges and Opportunities for Global Food Securities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cpuser</dc:creator>
  <cp:lastModifiedBy>S.ARTHON</cp:lastModifiedBy>
  <cp:revision>203</cp:revision>
  <cp:lastPrinted>2014-06-17T11:01:32Z</cp:lastPrinted>
  <dcterms:created xsi:type="dcterms:W3CDTF">2014-06-04T09:31:29Z</dcterms:created>
  <dcterms:modified xsi:type="dcterms:W3CDTF">2006-01-24T19:05:07Z</dcterms:modified>
</cp:coreProperties>
</file>